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6"/>
  </p:notesMasterIdLst>
  <p:sldIdLst>
    <p:sldId id="342" r:id="rId3"/>
    <p:sldId id="304" r:id="rId4"/>
    <p:sldId id="308" r:id="rId5"/>
    <p:sldId id="307" r:id="rId6"/>
    <p:sldId id="305" r:id="rId7"/>
    <p:sldId id="282" r:id="rId8"/>
    <p:sldId id="327" r:id="rId9"/>
    <p:sldId id="328" r:id="rId10"/>
    <p:sldId id="317" r:id="rId11"/>
    <p:sldId id="288" r:id="rId12"/>
    <p:sldId id="339" r:id="rId13"/>
    <p:sldId id="318" r:id="rId14"/>
    <p:sldId id="344" r:id="rId15"/>
    <p:sldId id="345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3" r:id="rId24"/>
    <p:sldId id="365" r:id="rId25"/>
    <p:sldId id="364" r:id="rId26"/>
    <p:sldId id="367" r:id="rId27"/>
    <p:sldId id="370" r:id="rId28"/>
    <p:sldId id="389" r:id="rId29"/>
    <p:sldId id="388" r:id="rId30"/>
    <p:sldId id="390" r:id="rId31"/>
    <p:sldId id="391" r:id="rId32"/>
    <p:sldId id="392" r:id="rId33"/>
    <p:sldId id="371" r:id="rId34"/>
    <p:sldId id="374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FF0000"/>
    <a:srgbClr val="3333FF"/>
    <a:srgbClr val="0000CC"/>
    <a:srgbClr val="009900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4" autoAdjust="0"/>
    <p:restoredTop sz="94660"/>
  </p:normalViewPr>
  <p:slideViewPr>
    <p:cSldViewPr>
      <p:cViewPr varScale="1">
        <p:scale>
          <a:sx n="62" d="100"/>
          <a:sy n="62" d="100"/>
        </p:scale>
        <p:origin x="13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FF0508-3A6E-4BC7-A8D4-B302CFBEE15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D86FEA-CA83-4523-9337-FEA2C8C11C0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FF0508-3A6E-4BC7-A8D4-B302CFBEE15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7E3E98-4C99-421B-A1AC-AF530188FA3A}" type="slidenum">
              <a:rPr lang="en-US" altLang="en-US">
                <a:latin typeface="Calibri" panose="020F0502020204030204" pitchFamily="34" charset="0"/>
              </a:rPr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0CE39F-9F1F-4D11-B7D2-A471778F20BF}" type="slidenum">
              <a:rPr lang="en-US" altLang="en-US" sz="1200">
                <a:latin typeface="Calibri" panose="020F0502020204030204" pitchFamily="34" charset="0"/>
              </a:rPr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7E3E98-4C99-421B-A1AC-AF530188FA3A}" type="slidenum">
              <a:rPr lang="en-US" altLang="en-US">
                <a:latin typeface="Calibri" panose="020F0502020204030204" pitchFamily="34" charset="0"/>
              </a:rPr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3491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0CE39F-9F1F-4D11-B7D2-A471778F20BF}" type="slidenum">
              <a:rPr lang="en-US" altLang="en-US" sz="1200">
                <a:latin typeface="Calibri" panose="020F0502020204030204" pitchFamily="34" charset="0"/>
              </a:rPr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FC1C8F-EBEF-497D-90FB-A44F97721DC8}" type="slidenum">
              <a:rPr lang="en-US" altLang="en-US">
                <a:latin typeface="Calibri" panose="020F0502020204030204" pitchFamily="34" charset="0"/>
              </a:rPr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4515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390A47B-9BBE-4698-9D8F-14B6AD9644A1}" type="slidenum">
              <a:rPr lang="en-US" altLang="en-US" sz="1200">
                <a:latin typeface="Calibri" panose="020F0502020204030204" pitchFamily="34" charset="0"/>
              </a:rPr>
              <a:t>32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55F6EE-EA1D-4B6C-8E72-2903B0218F23}" type="slidenum">
              <a:rPr lang="en-US" altLang="en-US">
                <a:latin typeface="Calibri" panose="020F0502020204030204" pitchFamily="34" charset="0"/>
              </a:rPr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D26FC18-AE7B-467C-8DE4-2C611B995953}" type="slidenum">
              <a:rPr lang="en-US" altLang="en-US" sz="1200"/>
              <a:t>33</a:t>
            </a:fld>
            <a:endParaRPr lang="en-US" altLang="en-US" sz="1200"/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7444-E789-4AEE-8A13-A52DDC38F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6EE8-A61B-47F0-B592-A7A9D3F531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37439-DC6D-4B31-B5EF-BE7105A41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47444-E789-4AEE-8A13-A52DDC38FE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7CD9-419B-4B78-8706-7AF2FB94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0C78-4E88-4047-A212-7ECD5962B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7707D-7B7D-40A8-8D9A-51DA9DFED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906E5-41C3-4D30-B873-C07373F2E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797F7-E8FD-42AD-887D-A04AF4EFE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ABF54-7F7B-438F-9037-D24690452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CE93E-7F48-44D6-AAA4-AEA5E1552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7CD9-419B-4B78-8706-7AF2FB945A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54FB9-9AD8-4414-8280-A6976EC56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D6EE8-A61B-47F0-B592-A7A9D3F531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37439-DC6D-4B31-B5EF-BE7105A41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0C78-4E88-4047-A212-7ECD5962BE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7707D-7B7D-40A8-8D9A-51DA9DFEDF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906E5-41C3-4D30-B873-C07373F2E3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797F7-E8FD-42AD-887D-A04AF4EFE4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ABF54-7F7B-438F-9037-D246904525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CE93E-7F48-44D6-AAA4-AEA5E15527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54FB9-9AD8-4414-8280-A6976EC56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BAF25-B86C-4944-B2E8-0B64B5AB63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BAF25-B86C-4944-B2E8-0B64B5AB63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hyperlink" Target="http://chungcu-giangvo.com/" TargetMode="External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GIF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hyperlink" Target="file:///C:\ToolkitMath\TIM.EX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485900" y="457200"/>
            <a:ext cx="617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400">
              <a:latin typeface="VNI-Ariston" pitchFamily="2" charset="0"/>
            </a:endParaRPr>
          </a:p>
        </p:txBody>
      </p:sp>
      <p:pic>
        <p:nvPicPr>
          <p:cNvPr id="2051" name="Picture 19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1" y="5638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791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0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32766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7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0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685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9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3810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410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5029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1" y="5257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52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981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53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19" y="3505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54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457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55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1219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3" descr="450603ss06xdzo9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6" y="3724275"/>
            <a:ext cx="13144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" descr="450603ss06xdzo9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52060" y="3895725"/>
            <a:ext cx="154900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9" name="Group 5"/>
          <p:cNvGrpSpPr/>
          <p:nvPr/>
        </p:nvGrpSpPr>
        <p:grpSpPr bwMode="auto">
          <a:xfrm>
            <a:off x="3515916" y="4354513"/>
            <a:ext cx="2000250" cy="1752600"/>
            <a:chOff x="1008" y="1536"/>
            <a:chExt cx="3840" cy="2208"/>
          </a:xfrm>
        </p:grpSpPr>
        <p:pic>
          <p:nvPicPr>
            <p:cNvPr id="2081" name="Picture 6" descr="BOOK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36"/>
              <a:ext cx="384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2" name="Picture 7" descr="ATOM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256"/>
              <a:ext cx="103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70" name="WordArt 10"/>
          <p:cNvSpPr>
            <a:spLocks noChangeArrowheads="1" noChangeShapeType="1" noTextEdit="1"/>
          </p:cNvSpPr>
          <p:nvPr/>
        </p:nvSpPr>
        <p:spPr bwMode="auto">
          <a:xfrm>
            <a:off x="1812132" y="1258888"/>
            <a:ext cx="5607844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51227"/>
              </a:avLst>
            </a:prstTxWarp>
          </a:bodyPr>
          <a:lstStyle/>
          <a:p>
            <a:pPr algn="ctr"/>
            <a:r>
              <a:rPr lang="en-US" sz="403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 CHÀO QUÝ THẦY CÔ </a:t>
            </a:r>
          </a:p>
        </p:txBody>
      </p:sp>
      <p:sp>
        <p:nvSpPr>
          <p:cNvPr id="2071" name="WordArt 22"/>
          <p:cNvSpPr>
            <a:spLocks noChangeArrowheads="1" noChangeShapeType="1" noTextEdit="1"/>
          </p:cNvSpPr>
          <p:nvPr/>
        </p:nvSpPr>
        <p:spPr bwMode="auto">
          <a:xfrm>
            <a:off x="2914650" y="2068513"/>
            <a:ext cx="3311129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99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</a:ln>
                <a:solidFill>
                  <a:srgbClr val="FF0000">
                    <a:alpha val="98822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THAM DỰ TIẾT DẠY</a:t>
            </a:r>
          </a:p>
        </p:txBody>
      </p:sp>
      <p:sp>
        <p:nvSpPr>
          <p:cNvPr id="2072" name="WordArt 23"/>
          <p:cNvSpPr>
            <a:spLocks noChangeArrowheads="1" noChangeShapeType="1" noTextEdit="1"/>
          </p:cNvSpPr>
          <p:nvPr/>
        </p:nvSpPr>
        <p:spPr bwMode="auto">
          <a:xfrm>
            <a:off x="2571750" y="3105150"/>
            <a:ext cx="4117181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chemeClr val="tx1"/>
                  </a:solidFill>
                  <a:round/>
                </a:ln>
                <a:solidFill>
                  <a:schemeClr val="tx1">
                    <a:alpha val="98822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MÔN TIN HỌC LỚP 8</a:t>
            </a:r>
          </a:p>
        </p:txBody>
      </p:sp>
      <p:pic>
        <p:nvPicPr>
          <p:cNvPr id="2073" name="Picture 9" descr="a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48" y="2962276"/>
            <a:ext cx="888206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9" descr="a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2" y="3000375"/>
            <a:ext cx="888206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209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1600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32004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8382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8" descr="SPARKL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1" y="4495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2400" y="2020669"/>
            <a:ext cx="35052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0" dirty="0"/>
              <a:t> a) 7 &gt; 2  </a:t>
            </a:r>
          </a:p>
          <a:p>
            <a:pPr eaLnBrk="1" hangingPunct="1"/>
            <a:r>
              <a:rPr lang="en-US" sz="5000" b="0" dirty="0"/>
              <a:t> b) 7 &lt; 2 </a:t>
            </a:r>
          </a:p>
          <a:p>
            <a:pPr eaLnBrk="1" hangingPunct="1"/>
            <a:r>
              <a:rPr lang="en-US" sz="5000" b="0" dirty="0"/>
              <a:t> c)7 == 2 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800" b="0" dirty="0"/>
              <a:t> </a:t>
            </a:r>
            <a:r>
              <a:rPr lang="en-US" sz="3800" b="0" dirty="0" err="1"/>
              <a:t>Hãy</a:t>
            </a:r>
            <a:r>
              <a:rPr lang="en-US" sz="3800" b="0" dirty="0"/>
              <a:t> </a:t>
            </a:r>
            <a:r>
              <a:rPr lang="en-US" sz="3800" b="0" dirty="0" err="1"/>
              <a:t>cho</a:t>
            </a:r>
            <a:r>
              <a:rPr lang="en-US" sz="3800" b="0" dirty="0"/>
              <a:t> </a:t>
            </a:r>
            <a:r>
              <a:rPr lang="en-US" sz="3800" b="0" dirty="0" err="1"/>
              <a:t>biết</a:t>
            </a:r>
            <a:r>
              <a:rPr lang="en-US" sz="3800" b="0" dirty="0"/>
              <a:t> </a:t>
            </a:r>
            <a:r>
              <a:rPr lang="en-US" sz="3800" b="0" dirty="0" err="1"/>
              <a:t>kết</a:t>
            </a:r>
            <a:r>
              <a:rPr lang="en-US" sz="3800" b="0" dirty="0"/>
              <a:t> </a:t>
            </a:r>
            <a:r>
              <a:rPr lang="en-US" sz="3800" b="0" dirty="0" err="1"/>
              <a:t>quả</a:t>
            </a:r>
            <a:r>
              <a:rPr lang="en-US" sz="3800" b="0" dirty="0"/>
              <a:t> </a:t>
            </a:r>
            <a:r>
              <a:rPr lang="en-US" sz="3800" b="0" dirty="0" err="1"/>
              <a:t>của</a:t>
            </a:r>
            <a:r>
              <a:rPr lang="en-US" sz="3800" b="0" dirty="0"/>
              <a:t> </a:t>
            </a:r>
            <a:r>
              <a:rPr lang="en-US" sz="3800" b="0" dirty="0" err="1"/>
              <a:t>các</a:t>
            </a:r>
            <a:r>
              <a:rPr lang="en-US" sz="3800" b="0" dirty="0"/>
              <a:t> </a:t>
            </a:r>
            <a:r>
              <a:rPr lang="en-US" sz="3800" b="0" dirty="0" err="1"/>
              <a:t>bài</a:t>
            </a:r>
            <a:r>
              <a:rPr lang="en-US" sz="3800" b="0" dirty="0"/>
              <a:t> </a:t>
            </a:r>
            <a:r>
              <a:rPr lang="en-US" sz="3800" b="0" dirty="0" err="1"/>
              <a:t>tập</a:t>
            </a:r>
            <a:r>
              <a:rPr lang="en-US" sz="3800" b="0" dirty="0"/>
              <a:t> </a:t>
            </a:r>
            <a:r>
              <a:rPr lang="en-US" sz="3800" b="0" dirty="0" err="1"/>
              <a:t>sau</a:t>
            </a:r>
            <a:r>
              <a:rPr lang="en-US" sz="3800" b="0" dirty="0"/>
              <a:t>:</a:t>
            </a:r>
            <a:endParaRPr lang="vi-VN" sz="3800" b="0" i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White">
          <a:xfrm>
            <a:off x="3200400" y="2256254"/>
            <a:ext cx="11303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Đúng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White">
          <a:xfrm>
            <a:off x="3200400" y="3076474"/>
            <a:ext cx="11303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Sai 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White">
          <a:xfrm>
            <a:off x="3200400" y="3861235"/>
            <a:ext cx="11303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Sai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sz="4000" dirty="0"/>
              <a:t> P</a:t>
            </a:r>
            <a:r>
              <a:rPr lang="en-US" sz="4000" dirty="0" err="1"/>
              <a:t>hép</a:t>
            </a:r>
            <a:r>
              <a:rPr lang="vi-VN" sz="4000" dirty="0"/>
              <a:t> so s</a:t>
            </a:r>
            <a:r>
              <a:rPr lang="en-US" sz="4000" dirty="0"/>
              <a:t>á</a:t>
            </a:r>
            <a:r>
              <a:rPr lang="vi-VN" sz="4000" dirty="0"/>
              <a:t>nh cho kết quả </a:t>
            </a:r>
            <a:r>
              <a:rPr lang="vi-VN" sz="4000" i="1" dirty="0">
                <a:solidFill>
                  <a:srgbClr val="FF0000"/>
                </a:solidFill>
              </a:rPr>
              <a:t>đúng</a:t>
            </a:r>
            <a:r>
              <a:rPr lang="vi-VN" sz="4000" i="1" dirty="0"/>
              <a:t> c</a:t>
            </a:r>
            <a:r>
              <a:rPr lang="en-US" sz="4000" i="1" dirty="0"/>
              <a:t>ó</a:t>
            </a:r>
            <a:r>
              <a:rPr lang="vi-VN" sz="4000" i="1" dirty="0"/>
              <a:t> nghĩa </a:t>
            </a:r>
            <a:r>
              <a:rPr lang="en-US" sz="4000" i="1" dirty="0" err="1"/>
              <a:t>là</a:t>
            </a:r>
            <a:r>
              <a:rPr lang="en-US" sz="4000" i="1" dirty="0"/>
              <a:t> </a:t>
            </a:r>
            <a:r>
              <a:rPr lang="vi-VN" sz="4000" i="1" dirty="0">
                <a:solidFill>
                  <a:srgbClr val="FF0000"/>
                </a:solidFill>
              </a:rPr>
              <a:t>điều kiện </a:t>
            </a:r>
            <a:r>
              <a:rPr lang="vi-VN" sz="4000" i="1" dirty="0"/>
              <a:t>được </a:t>
            </a:r>
            <a:r>
              <a:rPr lang="vi-VN" sz="4000" i="1" dirty="0">
                <a:solidFill>
                  <a:srgbClr val="FF0000"/>
                </a:solidFill>
              </a:rPr>
              <a:t>thỏa mãn</a:t>
            </a:r>
            <a:r>
              <a:rPr lang="vi-VN" sz="4000" i="1" dirty="0"/>
              <a:t>; ngược lại, </a:t>
            </a:r>
            <a:r>
              <a:rPr lang="vi-VN" sz="4000" i="1" dirty="0">
                <a:solidFill>
                  <a:srgbClr val="3333FF"/>
                </a:solidFill>
              </a:rPr>
              <a:t>điều kiện không thỏa mãn</a:t>
            </a:r>
            <a:r>
              <a:rPr lang="vi-VN" sz="4000" i="1" dirty="0"/>
              <a:t>.</a:t>
            </a:r>
          </a:p>
        </p:txBody>
      </p:sp>
      <p:sp>
        <p:nvSpPr>
          <p:cNvPr id="5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0" y="0"/>
            <a:ext cx="78486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>
                <a:solidFill>
                  <a:srgbClr val="009900"/>
                </a:solidFill>
                <a:cs typeface="Times New Roman" panose="02020603050405020304" pitchFamily="18" charset="0"/>
              </a:rPr>
              <a:t>2.</a:t>
            </a:r>
            <a:r>
              <a:rPr lang="en-US" sz="4000">
                <a:solidFill>
                  <a:srgbClr val="0000CC"/>
                </a:solidFill>
                <a:cs typeface="Times New Roman" panose="02020603050405020304" pitchFamily="18" charset="0"/>
              </a:rPr>
              <a:t> Điều kiện và phép so sánh</a:t>
            </a:r>
            <a:endParaRPr lang="en-US" sz="40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0" y="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b, in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màn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b="1" i="1" dirty="0">
              <a:solidFill>
                <a:srgbClr val="3366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100" y="139333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Mô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tả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thuật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toán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endParaRPr lang="vi-VN" sz="4000" b="0" dirty="0">
              <a:solidFill>
                <a:srgbClr val="FF0000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6714" y="20574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Bước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1: </a:t>
            </a:r>
            <a:r>
              <a:rPr lang="en-US" sz="4000" b="0" dirty="0" err="1">
                <a:sym typeface="Wingdings" panose="05000000000000000000" pitchFamily="2" charset="2"/>
              </a:rPr>
              <a:t>Nhập</a:t>
            </a:r>
            <a:r>
              <a:rPr lang="en-US" sz="4000" b="0" dirty="0">
                <a:sym typeface="Wingdings" panose="05000000000000000000" pitchFamily="2" charset="2"/>
              </a:rPr>
              <a:t> 2 </a:t>
            </a:r>
            <a:r>
              <a:rPr lang="en-US" sz="4000" b="0" dirty="0" err="1">
                <a:sym typeface="Wingdings" panose="05000000000000000000" pitchFamily="2" charset="2"/>
              </a:rPr>
              <a:t>số</a:t>
            </a:r>
            <a:r>
              <a:rPr lang="en-US" sz="4000" b="0" dirty="0">
                <a:sym typeface="Wingdings" panose="05000000000000000000" pitchFamily="2" charset="2"/>
              </a:rPr>
              <a:t> a </a:t>
            </a:r>
            <a:r>
              <a:rPr lang="en-US" sz="4000" b="0" dirty="0" err="1">
                <a:sym typeface="Wingdings" panose="05000000000000000000" pitchFamily="2" charset="2"/>
              </a:rPr>
              <a:t>và</a:t>
            </a:r>
            <a:r>
              <a:rPr lang="en-US" sz="4000" b="0" dirty="0">
                <a:sym typeface="Wingdings" panose="05000000000000000000" pitchFamily="2" charset="2"/>
              </a:rPr>
              <a:t> b</a:t>
            </a:r>
          </a:p>
          <a:p>
            <a:pPr algn="just" eaLnBrk="1" hangingPunct="1"/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Bước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2: </a:t>
            </a:r>
            <a:r>
              <a:rPr lang="vi-VN" sz="4000" b="0" dirty="0"/>
              <a:t>Nếu a &gt; b, in giá trị biến a ra màn</a:t>
            </a:r>
            <a:r>
              <a:rPr lang="en-US" sz="4000" b="0" dirty="0"/>
              <a:t> </a:t>
            </a:r>
            <a:r>
              <a:rPr lang="vi-VN" sz="4000" b="0" dirty="0"/>
              <a:t>hình</a:t>
            </a:r>
            <a:r>
              <a:rPr lang="en-US" sz="4000" b="0" dirty="0"/>
              <a:t> </a:t>
            </a:r>
            <a:r>
              <a:rPr lang="vi-VN" sz="4000" b="0" dirty="0"/>
              <a:t>ngược lại, in giá trị biến b ra màn hình.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40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Bước</a:t>
            </a:r>
            <a:r>
              <a:rPr lang="en-US" sz="4000" b="0" dirty="0">
                <a:solidFill>
                  <a:srgbClr val="3333FF"/>
                </a:solidFill>
                <a:sym typeface="Wingdings" panose="05000000000000000000" pitchFamily="2" charset="2"/>
              </a:rPr>
              <a:t> 2: </a:t>
            </a:r>
            <a:r>
              <a:rPr lang="vi-VN" sz="4000" b="0" dirty="0">
                <a:solidFill>
                  <a:srgbClr val="3333FF"/>
                </a:solidFill>
              </a:rPr>
              <a:t>Nếu a &gt; b, in giá trị biến a ra màn</a:t>
            </a:r>
            <a:r>
              <a:rPr lang="en-US" sz="4000" b="0" dirty="0">
                <a:solidFill>
                  <a:srgbClr val="3333FF"/>
                </a:solidFill>
              </a:rPr>
              <a:t> </a:t>
            </a:r>
            <a:r>
              <a:rPr lang="vi-VN" sz="4000" b="0" dirty="0">
                <a:solidFill>
                  <a:srgbClr val="3333FF"/>
                </a:solidFill>
              </a:rPr>
              <a:t>hình</a:t>
            </a:r>
            <a:r>
              <a:rPr lang="en-US" sz="4000" b="0" dirty="0">
                <a:solidFill>
                  <a:srgbClr val="3333FF"/>
                </a:solidFill>
              </a:rPr>
              <a:t> </a:t>
            </a:r>
            <a:r>
              <a:rPr lang="vi-VN" sz="4000" b="0" dirty="0">
                <a:solidFill>
                  <a:srgbClr val="3333FF"/>
                </a:solidFill>
              </a:rPr>
              <a:t>ngược lại, in giá trị biến b ra màn hình.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0" y="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b, in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màn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b="1" i="1" dirty="0">
              <a:solidFill>
                <a:srgbClr val="3366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100" y="1393335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Mô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tả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thuật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toán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endParaRPr lang="vi-VN" sz="4000" b="0" dirty="0">
              <a:solidFill>
                <a:srgbClr val="FF0000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6714" y="205740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Bước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1: </a:t>
            </a:r>
            <a:r>
              <a:rPr lang="en-US" sz="4000" b="0" dirty="0" err="1">
                <a:sym typeface="Wingdings" panose="05000000000000000000" pitchFamily="2" charset="2"/>
              </a:rPr>
              <a:t>Nhập</a:t>
            </a:r>
            <a:r>
              <a:rPr lang="en-US" sz="4000" b="0" dirty="0">
                <a:sym typeface="Wingdings" panose="05000000000000000000" pitchFamily="2" charset="2"/>
              </a:rPr>
              <a:t> 2 </a:t>
            </a:r>
            <a:r>
              <a:rPr lang="en-US" sz="4000" b="0" dirty="0" err="1">
                <a:sym typeface="Wingdings" panose="05000000000000000000" pitchFamily="2" charset="2"/>
              </a:rPr>
              <a:t>số</a:t>
            </a:r>
            <a:r>
              <a:rPr lang="en-US" sz="4000" b="0" dirty="0">
                <a:sym typeface="Wingdings" panose="05000000000000000000" pitchFamily="2" charset="2"/>
              </a:rPr>
              <a:t> a </a:t>
            </a:r>
            <a:r>
              <a:rPr lang="en-US" sz="4000" b="0" dirty="0" err="1">
                <a:sym typeface="Wingdings" panose="05000000000000000000" pitchFamily="2" charset="2"/>
              </a:rPr>
              <a:t>và</a:t>
            </a:r>
            <a:r>
              <a:rPr lang="en-US" sz="4000" b="0" dirty="0">
                <a:sym typeface="Wingdings" panose="05000000000000000000" pitchFamily="2" charset="2"/>
              </a:rPr>
              <a:t> b</a:t>
            </a:r>
          </a:p>
          <a:p>
            <a:pPr algn="just" eaLnBrk="1" hangingPunct="1"/>
            <a:r>
              <a:rPr lang="en-US" sz="40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Bước</a:t>
            </a:r>
            <a:r>
              <a:rPr lang="en-US" sz="4000" b="0" dirty="0">
                <a:solidFill>
                  <a:srgbClr val="FF0000"/>
                </a:solidFill>
                <a:sym typeface="Wingdings" panose="05000000000000000000" pitchFamily="2" charset="2"/>
              </a:rPr>
              <a:t> 2: </a:t>
            </a:r>
            <a:r>
              <a:rPr lang="vi-VN" sz="4000" b="0" dirty="0"/>
              <a:t>Nếu a &gt; b, in giá trị biến a ra màn</a:t>
            </a:r>
            <a:r>
              <a:rPr lang="en-US" sz="4000" b="0" dirty="0"/>
              <a:t> </a:t>
            </a:r>
            <a:r>
              <a:rPr lang="vi-VN" sz="4000" b="0" dirty="0"/>
              <a:t>hình</a:t>
            </a:r>
            <a:r>
              <a:rPr lang="en-US" sz="4000" b="0" dirty="0"/>
              <a:t> </a:t>
            </a:r>
            <a:r>
              <a:rPr lang="vi-VN" sz="4000" b="0" dirty="0"/>
              <a:t>ngược lại, in giá trị biến b ra màn hình.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28600" y="26670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40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Bước</a:t>
            </a:r>
            <a:r>
              <a:rPr lang="en-US" sz="4000" b="0" dirty="0">
                <a:solidFill>
                  <a:srgbClr val="3333FF"/>
                </a:solidFill>
                <a:sym typeface="Wingdings" panose="05000000000000000000" pitchFamily="2" charset="2"/>
              </a:rPr>
              <a:t> 2: </a:t>
            </a:r>
            <a:r>
              <a:rPr lang="vi-VN" sz="4000" b="0" dirty="0">
                <a:solidFill>
                  <a:srgbClr val="3333FF"/>
                </a:solidFill>
              </a:rPr>
              <a:t>Nếu a &gt; b, in giá trị biến a ra màn</a:t>
            </a:r>
            <a:r>
              <a:rPr lang="en-US" sz="4000" b="0" dirty="0">
                <a:solidFill>
                  <a:srgbClr val="3333FF"/>
                </a:solidFill>
              </a:rPr>
              <a:t> </a:t>
            </a:r>
            <a:r>
              <a:rPr lang="vi-VN" sz="4000" b="0" dirty="0">
                <a:solidFill>
                  <a:srgbClr val="3333FF"/>
                </a:solidFill>
              </a:rPr>
              <a:t>hình</a:t>
            </a:r>
            <a:r>
              <a:rPr lang="en-US" sz="4000" b="0" dirty="0">
                <a:solidFill>
                  <a:srgbClr val="3333FF"/>
                </a:solidFill>
              </a:rPr>
              <a:t> </a:t>
            </a:r>
            <a:r>
              <a:rPr lang="vi-VN" sz="4000" b="0" dirty="0">
                <a:solidFill>
                  <a:srgbClr val="3333FF"/>
                </a:solidFill>
              </a:rPr>
              <a:t>ngược lại, in giá trị biến b ra màn hình.</a:t>
            </a:r>
          </a:p>
        </p:txBody>
      </p:sp>
      <p:grpSp>
        <p:nvGrpSpPr>
          <p:cNvPr id="6" name="Group 66"/>
          <p:cNvGrpSpPr/>
          <p:nvPr/>
        </p:nvGrpSpPr>
        <p:grpSpPr bwMode="auto">
          <a:xfrm>
            <a:off x="304800" y="4720933"/>
            <a:ext cx="8610600" cy="1662113"/>
            <a:chOff x="336" y="1296"/>
            <a:chExt cx="5136" cy="855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36" y="1296"/>
              <a:ext cx="1458" cy="2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effectLst/>
                  <a:latin typeface="Times New Roman" panose="02020603050405020304" pitchFamily="18" charset="0"/>
                </a:rPr>
                <a:t>Điều kiện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794" y="1296"/>
              <a:ext cx="1060" cy="2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effectLst/>
                  <a:latin typeface="Times New Roman" panose="02020603050405020304" pitchFamily="18" charset="0"/>
                </a:rPr>
                <a:t>Kết quả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854" y="1296"/>
              <a:ext cx="2618" cy="2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 sz="2400" b="1">
                  <a:effectLst/>
                  <a:latin typeface="Times New Roman" panose="02020603050405020304" pitchFamily="18" charset="0"/>
                </a:rPr>
                <a:t>Hoạt động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36" y="1583"/>
              <a:ext cx="145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800" b="1">
                <a:solidFill>
                  <a:srgbClr val="993366"/>
                </a:solidFill>
                <a:effectLst/>
                <a:latin typeface=".VnSouthern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794" y="1583"/>
              <a:ext cx="10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200" b="1"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854" y="1583"/>
              <a:ext cx="261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200" b="1"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794" y="1867"/>
              <a:ext cx="10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200" b="1">
                <a:solidFill>
                  <a:srgbClr val="0000FF"/>
                </a:solidFill>
                <a:effectLst/>
                <a:latin typeface="Verdana" panose="020B060403050404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854" y="1867"/>
              <a:ext cx="261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endParaRPr lang="en-US" sz="2200" b="1"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1794" y="1296"/>
              <a:ext cx="0" cy="85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2854" y="1296"/>
              <a:ext cx="0" cy="85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336" y="1583"/>
              <a:ext cx="5136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794" y="1867"/>
              <a:ext cx="3678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36" y="1296"/>
              <a:ext cx="0" cy="85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472" y="1296"/>
              <a:ext cx="0" cy="85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36" y="1296"/>
              <a:ext cx="513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36" y="2151"/>
              <a:ext cx="513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764982" y="5591703"/>
            <a:ext cx="16734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000" b="1" dirty="0">
                <a:solidFill>
                  <a:srgbClr val="993366"/>
                </a:solidFill>
                <a:effectLst/>
              </a:rPr>
              <a:t>a &gt; b?</a:t>
            </a:r>
            <a:endParaRPr lang="en-US" sz="4000" dirty="0">
              <a:effectLst/>
            </a:endParaRPr>
          </a:p>
        </p:txBody>
      </p:sp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3124200" y="5264871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  <a:effectLst/>
              </a:rPr>
              <a:t>Đúng</a:t>
            </a:r>
            <a:endParaRPr lang="en-US" sz="3200">
              <a:effectLst/>
            </a:endParaRPr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2951919" y="5816025"/>
            <a:ext cx="137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00FF"/>
                </a:solidFill>
                <a:effectLst/>
              </a:rPr>
              <a:t>Sai</a:t>
            </a:r>
            <a:endParaRPr lang="en-US" sz="3200">
              <a:effectLst/>
            </a:endParaRPr>
          </a:p>
        </p:txBody>
      </p:sp>
      <p:sp>
        <p:nvSpPr>
          <p:cNvPr id="28" name="Text Box 64"/>
          <p:cNvSpPr txBox="1">
            <a:spLocks noChangeArrowheads="1"/>
          </p:cNvSpPr>
          <p:nvPr/>
        </p:nvSpPr>
        <p:spPr bwMode="auto">
          <a:xfrm>
            <a:off x="4419600" y="5300371"/>
            <a:ext cx="4617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ra màn hình giá trị của a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65"/>
          <p:cNvSpPr txBox="1">
            <a:spLocks noChangeArrowheads="1"/>
          </p:cNvSpPr>
          <p:nvPr/>
        </p:nvSpPr>
        <p:spPr bwMode="auto">
          <a:xfrm>
            <a:off x="4495800" y="5833771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ra màn hình giá trị của b</a:t>
            </a:r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26" grpId="0"/>
      <p:bldP spid="27" grpId="0"/>
      <p:bldP spid="23" grpId="0"/>
      <p:bldP spid="24" grpId="0"/>
      <p:bldP spid="25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án căn hộ Chung cư Vinhomes Gallery 148 giảng võ, Ba đình hà nội&#10;" title="Vinhomes Gallery giảng v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4" descr="Cat-04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1143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57" name="AutoShape 21"/>
          <p:cNvSpPr>
            <a:spLocks noChangeArrowheads="1"/>
          </p:cNvSpPr>
          <p:nvPr/>
        </p:nvSpPr>
        <p:spPr bwMode="auto">
          <a:xfrm>
            <a:off x="482263" y="688271"/>
            <a:ext cx="3276600" cy="1808632"/>
          </a:xfrm>
          <a:prstGeom prst="cloudCallout">
            <a:avLst>
              <a:gd name="adj1" fmla="val 21755"/>
              <a:gd name="adj2" fmla="val 58537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r>
              <a:rPr lang="en-US" sz="3200" i="1" dirty="0" err="1"/>
              <a:t>Ừm</a:t>
            </a:r>
            <a:r>
              <a:rPr lang="en-US" sz="3200" i="1" dirty="0"/>
              <a:t>,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tớ</a:t>
            </a:r>
            <a:r>
              <a:rPr lang="en-US" sz="3200" i="1" dirty="0"/>
              <a:t> </a:t>
            </a:r>
            <a:r>
              <a:rPr lang="en-US" sz="3200" i="1" dirty="0" err="1"/>
              <a:t>nghĩ</a:t>
            </a:r>
            <a:r>
              <a:rPr lang="en-US" sz="3200" i="1" dirty="0"/>
              <a:t> </a:t>
            </a:r>
            <a:r>
              <a:rPr lang="en-US" sz="3200" i="1" dirty="0" err="1"/>
              <a:t>đã</a:t>
            </a:r>
            <a:r>
              <a:rPr lang="en-US" sz="3200" i="1" dirty="0"/>
              <a:t>.</a:t>
            </a:r>
          </a:p>
        </p:txBody>
      </p:sp>
      <p:pic>
        <p:nvPicPr>
          <p:cNvPr id="11269" name="Picture 22" descr="Magnolia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9525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3" descr="Plant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43300"/>
            <a:ext cx="666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4" descr="Plant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29250"/>
            <a:ext cx="8001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8" descr="Flower-04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7400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0" descr="Rose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4495800"/>
            <a:ext cx="1028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oup 53"/>
          <p:cNvGrpSpPr/>
          <p:nvPr/>
        </p:nvGrpSpPr>
        <p:grpSpPr bwMode="auto">
          <a:xfrm>
            <a:off x="4572000" y="0"/>
            <a:ext cx="3048000" cy="2438400"/>
            <a:chOff x="2496" y="96"/>
            <a:chExt cx="2160" cy="1824"/>
          </a:xfrm>
        </p:grpSpPr>
        <p:pic>
          <p:nvPicPr>
            <p:cNvPr id="11281" name="Picture 33" descr="Storm-03-jun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40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82" name="Group 52"/>
            <p:cNvGrpSpPr/>
            <p:nvPr/>
          </p:nvGrpSpPr>
          <p:grpSpPr bwMode="auto">
            <a:xfrm>
              <a:off x="2496" y="96"/>
              <a:ext cx="1656" cy="1824"/>
              <a:chOff x="2832" y="-1152"/>
              <a:chExt cx="1656" cy="1824"/>
            </a:xfrm>
          </p:grpSpPr>
          <p:grpSp>
            <p:nvGrpSpPr>
              <p:cNvPr id="11283" name="Group 50"/>
              <p:cNvGrpSpPr/>
              <p:nvPr/>
            </p:nvGrpSpPr>
            <p:grpSpPr bwMode="auto">
              <a:xfrm>
                <a:off x="2832" y="-1152"/>
                <a:ext cx="1656" cy="1440"/>
                <a:chOff x="2832" y="-1008"/>
                <a:chExt cx="1656" cy="1440"/>
              </a:xfrm>
            </p:grpSpPr>
            <p:pic>
              <p:nvPicPr>
                <p:cNvPr id="11285" name="Picture 34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08" y="-864"/>
                  <a:ext cx="696" cy="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86" name="Picture 38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4" y="-1008"/>
                  <a:ext cx="696" cy="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87" name="Picture 39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2" y="-678"/>
                  <a:ext cx="696" cy="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288" name="Picture 40" descr="Storm-08-june"/>
                <p:cNvPicPr>
                  <a:picLocks noChangeAspect="1" noChangeArrowheads="1" noCrop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-534"/>
                  <a:ext cx="696" cy="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284" name="Picture 41" descr="Storm-08-june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-294"/>
                <a:ext cx="696" cy="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2382" name="Picture 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842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67" name="Picture 31" descr="Felix-01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28194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84" name="AutoShape 48"/>
          <p:cNvSpPr>
            <a:spLocks noChangeArrowheads="1"/>
          </p:cNvSpPr>
          <p:nvPr/>
        </p:nvSpPr>
        <p:spPr bwMode="auto">
          <a:xfrm>
            <a:off x="1157418" y="1828800"/>
            <a:ext cx="2514600" cy="3048000"/>
          </a:xfrm>
          <a:prstGeom prst="cloudCallout">
            <a:avLst>
              <a:gd name="adj1" fmla="val 50884"/>
              <a:gd name="adj2" fmla="val 58125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r>
              <a:rPr lang="vi-VN" sz="2600" dirty="0"/>
              <a:t>Nếu ngày mai mưa thì tớ  nghỉ.</a:t>
            </a:r>
          </a:p>
        </p:txBody>
      </p:sp>
      <p:pic>
        <p:nvPicPr>
          <p:cNvPr id="142390" name="Picture 5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91" name="AutoShape 55" descr="Bán căn hộ Chung cư Vinhomes Gallery 148 giảng võ, Ba đình hà nội&#10;" title="Chung cư Vinhomes 148 giảng võ">
            <a:hlinkClick r:id="rId13"/>
          </p:cNvPr>
          <p:cNvSpPr>
            <a:spLocks noChangeArrowheads="1"/>
          </p:cNvSpPr>
          <p:nvPr/>
        </p:nvSpPr>
        <p:spPr bwMode="auto">
          <a:xfrm>
            <a:off x="2514599" y="533400"/>
            <a:ext cx="3852333" cy="2286000"/>
          </a:xfrm>
          <a:prstGeom prst="cloudCallout">
            <a:avLst>
              <a:gd name="adj1" fmla="val 29264"/>
              <a:gd name="adj2" fmla="val 82361"/>
            </a:avLst>
          </a:prstGeom>
          <a:gradFill rotWithShape="1">
            <a:gsLst>
              <a:gs pos="0">
                <a:schemeClr val="bg1"/>
              </a:gs>
              <a:gs pos="100000">
                <a:srgbClr val="ADFFC8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just"/>
            <a:r>
              <a:rPr lang="en-US" sz="2600" i="1" dirty="0" err="1"/>
              <a:t>Này</a:t>
            </a:r>
            <a:r>
              <a:rPr lang="en-US" sz="2600" i="1" dirty="0"/>
              <a:t>, </a:t>
            </a:r>
            <a:r>
              <a:rPr lang="en-US" sz="2600" i="1" dirty="0" err="1"/>
              <a:t>ngày</a:t>
            </a:r>
            <a:r>
              <a:rPr lang="en-US" sz="2600" i="1" dirty="0"/>
              <a:t> </a:t>
            </a:r>
            <a:r>
              <a:rPr lang="en-US" sz="2600" i="1" dirty="0" err="1"/>
              <a:t>mai</a:t>
            </a:r>
            <a:r>
              <a:rPr lang="en-US" sz="2600" i="1" dirty="0"/>
              <a:t> </a:t>
            </a:r>
            <a:r>
              <a:rPr lang="en-US" sz="2600" i="1" dirty="0" err="1"/>
              <a:t>cậu</a:t>
            </a:r>
            <a:r>
              <a:rPr lang="en-US" sz="2600" i="1" dirty="0"/>
              <a:t> </a:t>
            </a:r>
            <a:r>
              <a:rPr lang="en-US" sz="2600" i="1" dirty="0" err="1"/>
              <a:t>có</a:t>
            </a:r>
            <a:r>
              <a:rPr lang="en-US" sz="2600" i="1" dirty="0"/>
              <a:t> </a:t>
            </a:r>
            <a:r>
              <a:rPr lang="en-US" sz="2600" i="1" dirty="0" err="1"/>
              <a:t>đi</a:t>
            </a:r>
            <a:r>
              <a:rPr lang="en-US" sz="2600" i="1" dirty="0"/>
              <a:t> </a:t>
            </a:r>
            <a:r>
              <a:rPr lang="en-US" sz="2600" i="1" dirty="0" err="1"/>
              <a:t>học</a:t>
            </a:r>
            <a:r>
              <a:rPr lang="en-US" sz="2600" i="1" dirty="0"/>
              <a:t> </a:t>
            </a:r>
            <a:r>
              <a:rPr lang="en-US" sz="2600" i="1" dirty="0" err="1"/>
              <a:t>nhóm</a:t>
            </a:r>
            <a:r>
              <a:rPr lang="en-US" sz="2600" i="1" dirty="0"/>
              <a:t> </a:t>
            </a:r>
            <a:r>
              <a:rPr lang="en-US" sz="2600" i="1" dirty="0" err="1"/>
              <a:t>không</a:t>
            </a:r>
            <a:r>
              <a:rPr lang="en-US" sz="2600" i="1" dirty="0"/>
              <a:t>?</a:t>
            </a:r>
          </a:p>
        </p:txBody>
      </p:sp>
      <p:sp>
        <p:nvSpPr>
          <p:cNvPr id="142385" name="AutoShape 49" descr="Bán căn hộ Chung cư Vinhomes Gallery 148 giảng võ, Ba đình hà nội&#10;" title="Bán căn hộ Chung cư148 giảng võ, Ba đình hà nội">
            <a:hlinkClick r:id="rId13"/>
          </p:cNvPr>
          <p:cNvSpPr>
            <a:spLocks noChangeArrowheads="1"/>
          </p:cNvSpPr>
          <p:nvPr/>
        </p:nvSpPr>
        <p:spPr bwMode="auto">
          <a:xfrm>
            <a:off x="535514" y="302049"/>
            <a:ext cx="3619500" cy="3962400"/>
          </a:xfrm>
          <a:prstGeom prst="cloudCallout">
            <a:avLst>
              <a:gd name="adj1" fmla="val 45080"/>
              <a:gd name="adj2" fmla="val 48270"/>
            </a:avLst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just"/>
            <a:r>
              <a:rPr lang="vi-VN" sz="2800" dirty="0"/>
              <a:t>À! Nếu ngày mai mưa thì tớ nghỉ, nếu không mưa thì tớ đến nhà cậu học nhé.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142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7" grpId="0" animBg="1"/>
      <p:bldP spid="142357" grpId="1" animBg="1"/>
      <p:bldP spid="142384" grpId="0" animBg="1"/>
      <p:bldP spid="142384" grpId="1" animBg="1"/>
      <p:bldP spid="142391" grpId="0" animBg="1"/>
      <p:bldP spid="1423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0" y="0"/>
            <a:ext cx="78486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 dirty="0">
                <a:solidFill>
                  <a:srgbClr val="009900"/>
                </a:solidFill>
                <a:cs typeface="Times New Roman" panose="02020603050405020304" pitchFamily="18" charset="0"/>
              </a:rPr>
              <a:t>3.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Cấu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trúc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rẽ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nhánh</a:t>
            </a:r>
            <a:endParaRPr 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4" descr="Bán căn hộ Chung cư Vinhomes Gallery 148 giảng võ, Ba đình hà nội&#10;" title="Bán Chung cư Vinhomes Gallery 148 giảng võ"/>
          <p:cNvSpPr>
            <a:spLocks noChangeArrowheads="1"/>
          </p:cNvSpPr>
          <p:nvPr/>
        </p:nvSpPr>
        <p:spPr bwMode="auto">
          <a:xfrm>
            <a:off x="685800" y="1295400"/>
            <a:ext cx="2667000" cy="1371600"/>
          </a:xfrm>
          <a:prstGeom prst="cloudCallout">
            <a:avLst>
              <a:gd name="adj1" fmla="val -16903"/>
              <a:gd name="adj2" fmla="val 138657"/>
            </a:avLst>
          </a:prstGeom>
          <a:gradFill rotWithShape="1">
            <a:gsLst>
              <a:gs pos="0">
                <a:schemeClr val="bg1"/>
              </a:gs>
              <a:gs pos="100000">
                <a:srgbClr val="C2E6FA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tIns="320040"/>
          <a:lstStyle/>
          <a:p>
            <a:pPr algn="ctr" eaLnBrk="0" hangingPunct="0">
              <a:defRPr/>
            </a:pPr>
            <a:r>
              <a:rPr lang="en-US" sz="2800" i="1" dirty="0" err="1"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cs typeface="Times New Roman" panose="02020603050405020304" pitchFamily="18" charset="0"/>
              </a:rPr>
              <a:t> … </a:t>
            </a:r>
            <a:r>
              <a:rPr lang="en-US" sz="2800" i="1" dirty="0" err="1">
                <a:cs typeface="Times New Roman" panose="02020603050405020304" pitchFamily="18" charset="0"/>
              </a:rPr>
              <a:t>thì</a:t>
            </a:r>
            <a:endParaRPr lang="en-US" sz="2800" i="1" dirty="0">
              <a:cs typeface="Times New Roman" panose="02020603050405020304" pitchFamily="18" charset="0"/>
            </a:endParaRPr>
          </a:p>
        </p:txBody>
      </p:sp>
      <p:sp>
        <p:nvSpPr>
          <p:cNvPr id="6" name="AutoShape 5" descr="Bán căn hộ Chung cư Vinhomes Gallery 148 giảng võ, Ba đình hà nội&#10;" title="Bán căn hộ Vinhomes Gallery giảng võ"/>
          <p:cNvSpPr>
            <a:spLocks noChangeArrowheads="1"/>
          </p:cNvSpPr>
          <p:nvPr/>
        </p:nvSpPr>
        <p:spPr bwMode="auto">
          <a:xfrm>
            <a:off x="4267200" y="1065213"/>
            <a:ext cx="4114800" cy="1752600"/>
          </a:xfrm>
          <a:prstGeom prst="cloudCallout">
            <a:avLst>
              <a:gd name="adj1" fmla="val 15431"/>
              <a:gd name="adj2" fmla="val 129440"/>
            </a:avLst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>
              <a:defRPr/>
            </a:pPr>
            <a:r>
              <a:rPr lang="en-US" sz="2800" i="1" dirty="0" err="1"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cs typeface="Times New Roman" panose="02020603050405020304" pitchFamily="18" charset="0"/>
              </a:rPr>
              <a:t> …</a:t>
            </a:r>
            <a:r>
              <a:rPr lang="en-US" sz="2800" i="1" dirty="0" err="1"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cs typeface="Times New Roman" panose="02020603050405020304" pitchFamily="18" charset="0"/>
              </a:rPr>
              <a:t>…</a:t>
            </a:r>
          </a:p>
          <a:p>
            <a:pPr algn="ctr" eaLnBrk="0" hangingPunct="0">
              <a:defRPr/>
            </a:pPr>
            <a:r>
              <a:rPr lang="en-US" sz="2800" b="1" i="1" dirty="0" err="1">
                <a:cs typeface="Times New Roman" panose="02020603050405020304" pitchFamily="18" charset="0"/>
              </a:rPr>
              <a:t>Ngược</a:t>
            </a:r>
            <a:r>
              <a:rPr lang="en-US" sz="2800" b="1" i="1" dirty="0"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cs typeface="Times New Roman" panose="02020603050405020304" pitchFamily="18" charset="0"/>
              </a:rPr>
              <a:t> … </a:t>
            </a:r>
            <a:r>
              <a:rPr lang="en-US" sz="2800" b="1" i="1" dirty="0" err="1"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7" name="Picture 13" descr="Bán căn hộ Chung cư Vinhomes Gallery 148 giảng võ, Ba đình hà nội&#10;" title="Bán căn hộ Chung cư Vinhomes 148 giảng v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0"/>
            <a:ext cx="1322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Bán căn hộ Chung cư Vinhomes Gallery 148 giảng võ, Ba đình hà nội&#10;" title="Bán căn hộ Chung cư Vinhomes Gallery 148 giảng v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7406" y="3810000"/>
            <a:ext cx="1322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 descr="Bán căn hộ Chung cư Vinhomes Gallery 148 giảng võ, Ba đình hà nội&#10;" title="Bán căn hộ Chung cư Vinhomes Gallery 148 giảng võ"/>
          <p:cNvSpPr txBox="1">
            <a:spLocks noChangeArrowheads="1"/>
          </p:cNvSpPr>
          <p:nvPr/>
        </p:nvSpPr>
        <p:spPr bwMode="auto">
          <a:xfrm>
            <a:off x="304800" y="5627688"/>
            <a:ext cx="8534400" cy="1001712"/>
          </a:xfrm>
          <a:prstGeom prst="rect">
            <a:avLst/>
          </a:prstGeom>
          <a:gradFill rotWithShape="1">
            <a:gsLst>
              <a:gs pos="0">
                <a:srgbClr val="C2E6F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RẼ NHÁNH.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185417"/>
            <a:ext cx="3200400" cy="49244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9944" y="3244596"/>
            <a:ext cx="8867583" cy="24622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Tính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tổng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T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khách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hàng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mua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sách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T ≥ 100000,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là 70% x T.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3: in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hóa</a:t>
            </a:r>
            <a:r>
              <a:rPr lang="en-US" altLang="en-US" sz="32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đơn</a:t>
            </a:r>
            <a:endParaRPr lang="en-US" altLang="en-US" sz="3200" b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52399" y="-76200"/>
            <a:ext cx="8867583" cy="2290286"/>
          </a:xfrm>
          <a:prstGeom prst="horizontalScroll">
            <a:avLst>
              <a:gd name="adj" fmla="val 12500"/>
            </a:avLst>
          </a:prstGeom>
          <a:solidFill>
            <a:schemeClr val="accent3">
              <a:lumMod val="20000"/>
              <a:lumOff val="80000"/>
              <a:alpha val="61000"/>
            </a:schemeClr>
          </a:solidFill>
          <a:ln w="19050">
            <a:solidFill>
              <a:schemeClr val="tx1"/>
            </a:solidFill>
            <a:round/>
          </a:ln>
          <a:effectLst/>
        </p:spPr>
        <p:txBody>
          <a:bodyPr wrap="square" tIns="0" rIns="0" bIns="0" anchorCtr="1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Ví dụ 2: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Một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hiệu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sách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thực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hiện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đợt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khuyến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mãi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lớn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với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nội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dung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mua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sách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với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tổng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ít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nhất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là 100.000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đồng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khách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hàng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sẽ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được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giảm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30%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tổng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2800" b="0" i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b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" y="2514600"/>
            <a:ext cx="6606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solidFill>
                  <a:srgbClr val="660033"/>
                </a:solidFill>
              </a:rPr>
              <a:t>Sơ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đồ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khối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cấu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trúc</a:t>
            </a:r>
            <a:r>
              <a:rPr lang="en-US" altLang="en-US" sz="2800" b="0" dirty="0">
                <a:solidFill>
                  <a:srgbClr val="660033"/>
                </a:solidFill>
              </a:rPr>
              <a:t> rẽ </a:t>
            </a:r>
            <a:r>
              <a:rPr lang="en-US" altLang="en-US" sz="2800" b="0" dirty="0" err="1">
                <a:solidFill>
                  <a:srgbClr val="660033"/>
                </a:solidFill>
              </a:rPr>
              <a:t>nhánh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dạng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thiếu</a:t>
            </a:r>
            <a:r>
              <a:rPr lang="en-US" altLang="en-US" sz="2800" b="0" dirty="0">
                <a:solidFill>
                  <a:srgbClr val="660033"/>
                </a:solidFill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0" y="3200400"/>
            <a:ext cx="5495261" cy="3415267"/>
            <a:chOff x="1524000" y="2261642"/>
            <a:chExt cx="5944518" cy="4219360"/>
          </a:xfrm>
        </p:grpSpPr>
        <p:grpSp>
          <p:nvGrpSpPr>
            <p:cNvPr id="6" name="Group 17"/>
            <p:cNvGrpSpPr/>
            <p:nvPr/>
          </p:nvGrpSpPr>
          <p:grpSpPr bwMode="auto">
            <a:xfrm>
              <a:off x="1524000" y="2261642"/>
              <a:ext cx="5944518" cy="3300585"/>
              <a:chOff x="977" y="1571"/>
              <a:chExt cx="1329" cy="1789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977" y="1838"/>
                <a:ext cx="1227" cy="596"/>
              </a:xfrm>
              <a:prstGeom prst="flowChartDecision">
                <a:avLst/>
              </a:prstGeom>
              <a:solidFill>
                <a:srgbClr val="00B0F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Điều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kiện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?</a:t>
                </a: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 flipH="1">
                <a:off x="1288" y="2621"/>
                <a:ext cx="603" cy="449"/>
              </a:xfrm>
              <a:prstGeom prst="rect">
                <a:avLst/>
              </a:prstGeom>
              <a:solidFill>
                <a:srgbClr val="FFC00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600" b="1">
                    <a:solidFill>
                      <a:srgbClr val="660033"/>
                    </a:solidFill>
                  </a:rPr>
                  <a:t>Câu lệnh 1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H="1">
                <a:off x="1590" y="2410"/>
                <a:ext cx="0" cy="29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1590" y="1571"/>
                <a:ext cx="0" cy="26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2198" y="2134"/>
                <a:ext cx="10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V="1">
                <a:off x="1590" y="3006"/>
                <a:ext cx="3" cy="35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160" y="2303"/>
                <a:ext cx="34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>
                    <a:solidFill>
                      <a:srgbClr val="660033"/>
                    </a:solidFill>
                  </a:rPr>
                  <a:t>Đ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957" y="2343"/>
                <a:ext cx="297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600" b="1" dirty="0">
                    <a:solidFill>
                      <a:srgbClr val="660033"/>
                    </a:solidFill>
                  </a:rPr>
                  <a:t>S</a:t>
                </a: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301" y="2126"/>
                <a:ext cx="5" cy="1078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 flipV="1">
                <a:off x="1599" y="3190"/>
                <a:ext cx="705" cy="3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 flipH="1">
              <a:off x="2915079" y="5590564"/>
              <a:ext cx="2697175" cy="553998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>
                  <a:solidFill>
                    <a:srgbClr val="660033"/>
                  </a:solidFill>
                </a:rPr>
                <a:t>Câu lệnh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4267200" y="6144560"/>
              <a:ext cx="0" cy="3364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380123" y="1774293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1&gt;;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" y="1126221"/>
            <a:ext cx="595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2381" y="347411"/>
            <a:ext cx="8590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T ≥ 100000,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là 70% x T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616" y="1054015"/>
            <a:ext cx="6606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0" dirty="0" err="1">
                <a:solidFill>
                  <a:srgbClr val="660033"/>
                </a:solidFill>
              </a:rPr>
              <a:t>Sơ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đồ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khối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cấu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trúc</a:t>
            </a:r>
            <a:r>
              <a:rPr lang="en-US" altLang="en-US" sz="2800" b="0" dirty="0">
                <a:solidFill>
                  <a:srgbClr val="660033"/>
                </a:solidFill>
              </a:rPr>
              <a:t> rẽ </a:t>
            </a:r>
            <a:r>
              <a:rPr lang="en-US" altLang="en-US" sz="2800" b="0" dirty="0" err="1">
                <a:solidFill>
                  <a:srgbClr val="660033"/>
                </a:solidFill>
              </a:rPr>
              <a:t>nhánh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dạng</a:t>
            </a:r>
            <a:r>
              <a:rPr lang="en-US" altLang="en-US" sz="2800" b="0" dirty="0">
                <a:solidFill>
                  <a:srgbClr val="660033"/>
                </a:solidFill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</a:rPr>
              <a:t>thiếu</a:t>
            </a:r>
            <a:r>
              <a:rPr lang="en-US" altLang="en-US" sz="2800" b="0" dirty="0">
                <a:solidFill>
                  <a:srgbClr val="660033"/>
                </a:solidFill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1066800" y="1752600"/>
            <a:ext cx="6781800" cy="4405867"/>
            <a:chOff x="1524000" y="2261642"/>
            <a:chExt cx="5944518" cy="4219360"/>
          </a:xfrm>
        </p:grpSpPr>
        <p:grpSp>
          <p:nvGrpSpPr>
            <p:cNvPr id="6" name="Group 17"/>
            <p:cNvGrpSpPr/>
            <p:nvPr/>
          </p:nvGrpSpPr>
          <p:grpSpPr bwMode="auto">
            <a:xfrm>
              <a:off x="1524000" y="2261642"/>
              <a:ext cx="5944518" cy="3300585"/>
              <a:chOff x="977" y="1571"/>
              <a:chExt cx="1329" cy="1789"/>
            </a:xfrm>
          </p:grpSpPr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977" y="1838"/>
                <a:ext cx="1227" cy="596"/>
              </a:xfrm>
              <a:prstGeom prst="flowChartDecision">
                <a:avLst/>
              </a:prstGeom>
              <a:solidFill>
                <a:srgbClr val="00B0F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Điều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kiện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?</a:t>
                </a: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 flipH="1">
                <a:off x="1282" y="2650"/>
                <a:ext cx="603" cy="449"/>
              </a:xfrm>
              <a:prstGeom prst="rect">
                <a:avLst/>
              </a:prstGeom>
              <a:solidFill>
                <a:srgbClr val="FFC00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Câu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600" b="1" dirty="0" err="1">
                    <a:solidFill>
                      <a:srgbClr val="660033"/>
                    </a:solidFill>
                  </a:rPr>
                  <a:t>lệnh</a:t>
                </a:r>
                <a:r>
                  <a:rPr lang="en-US" altLang="en-US" sz="3600" b="1" dirty="0">
                    <a:solidFill>
                      <a:srgbClr val="660033"/>
                    </a:solidFill>
                  </a:rPr>
                  <a:t> 1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H="1">
                <a:off x="1590" y="2410"/>
                <a:ext cx="0" cy="291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1590" y="1571"/>
                <a:ext cx="0" cy="267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2198" y="2134"/>
                <a:ext cx="106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V="1">
                <a:off x="1590" y="3006"/>
                <a:ext cx="3" cy="354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1160" y="2303"/>
                <a:ext cx="34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>
                    <a:solidFill>
                      <a:srgbClr val="660033"/>
                    </a:solidFill>
                  </a:rPr>
                  <a:t>Đ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957" y="2343"/>
                <a:ext cx="297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600" b="1" dirty="0">
                    <a:solidFill>
                      <a:srgbClr val="660033"/>
                    </a:solidFill>
                  </a:rPr>
                  <a:t>S</a:t>
                </a: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2301" y="2126"/>
                <a:ext cx="5" cy="1078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r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 flipV="1">
                <a:off x="1599" y="3190"/>
                <a:ext cx="705" cy="3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r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 flipH="1">
              <a:off x="2915079" y="5590564"/>
              <a:ext cx="2697175" cy="553998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 err="1">
                  <a:solidFill>
                    <a:srgbClr val="660033"/>
                  </a:solidFill>
                </a:rPr>
                <a:t>Câu</a:t>
              </a:r>
              <a:r>
                <a:rPr lang="en-US" altLang="en-US" sz="3600" b="1" dirty="0">
                  <a:solidFill>
                    <a:srgbClr val="660033"/>
                  </a:solidFill>
                </a:rPr>
                <a:t> </a:t>
              </a:r>
              <a:r>
                <a:rPr lang="en-US" altLang="en-US" sz="3600" b="1" dirty="0" err="1">
                  <a:solidFill>
                    <a:srgbClr val="660033"/>
                  </a:solidFill>
                </a:rPr>
                <a:t>lệnh</a:t>
              </a:r>
              <a:endParaRPr lang="en-US" altLang="en-US" sz="3600" b="1" dirty="0">
                <a:solidFill>
                  <a:srgbClr val="660033"/>
                </a:solidFill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 flipV="1">
              <a:off x="4267200" y="6144560"/>
              <a:ext cx="0" cy="33644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52381" y="347411"/>
            <a:ext cx="85908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T ≥ 100000,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000" dirty="0">
                <a:solidFill>
                  <a:srgbClr val="FF0000"/>
                </a:solidFill>
                <a:cs typeface="Times New Roman" panose="02020603050405020304" pitchFamily="18" charset="0"/>
              </a:rPr>
              <a:t> là 70% x T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1066800" y="2280815"/>
            <a:ext cx="6261301" cy="1148185"/>
          </a:xfrm>
          <a:prstGeom prst="flowChartDecision">
            <a:avLst/>
          </a:prstGeom>
          <a:solidFill>
            <a:srgbClr val="00B0F0"/>
          </a:solidFill>
          <a:ln w="22225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660033"/>
                </a:solidFill>
              </a:rPr>
              <a:t>T &gt;= 100000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 flipH="1">
            <a:off x="2602070" y="3755271"/>
            <a:ext cx="3077070" cy="936090"/>
          </a:xfrm>
          <a:prstGeom prst="rect">
            <a:avLst/>
          </a:prstGeom>
          <a:solidFill>
            <a:srgbClr val="FFC000"/>
          </a:solidFill>
          <a:ln w="22225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en-US" sz="3600" b="1" dirty="0">
                <a:solidFill>
                  <a:srgbClr val="660033"/>
                </a:solidFill>
              </a:rPr>
              <a:t>70%*T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 flipH="1">
            <a:off x="2653811" y="5240345"/>
            <a:ext cx="3077071" cy="553998"/>
          </a:xfrm>
          <a:prstGeom prst="rect">
            <a:avLst/>
          </a:prstGeom>
          <a:solidFill>
            <a:srgbClr val="CCFFCC"/>
          </a:solidFill>
          <a:ln w="22225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660033"/>
                </a:solidFill>
              </a:rPr>
              <a:t>In </a:t>
            </a:r>
            <a:r>
              <a:rPr lang="en-US" altLang="en-US" sz="3600" b="1" dirty="0" err="1">
                <a:solidFill>
                  <a:srgbClr val="660033"/>
                </a:solidFill>
              </a:rPr>
              <a:t>hóa</a:t>
            </a:r>
            <a:r>
              <a:rPr lang="en-US" altLang="en-US" sz="3600" b="1" dirty="0">
                <a:solidFill>
                  <a:srgbClr val="660033"/>
                </a:solidFill>
              </a:rPr>
              <a:t> </a:t>
            </a:r>
            <a:r>
              <a:rPr lang="en-US" altLang="en-US" sz="3600" b="1" dirty="0" err="1">
                <a:solidFill>
                  <a:srgbClr val="660033"/>
                </a:solidFill>
              </a:rPr>
              <a:t>đơn</a:t>
            </a:r>
            <a:endParaRPr lang="en-US" altLang="en-US" sz="36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" y="2587277"/>
            <a:ext cx="2971800" cy="49244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" y="3352800"/>
            <a:ext cx="8839200" cy="320087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≥ 100000,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70% x T;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là 90% x T.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Bước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in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hóa</a:t>
            </a:r>
            <a:r>
              <a:rPr lang="en-US" altLang="en-US" sz="3200" b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en-US" altLang="en-US" sz="3200" b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52400" y="0"/>
            <a:ext cx="8686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Ví dụ 3: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sách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100.000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phải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tổng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100.000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990600" y="381000"/>
            <a:ext cx="685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KIỂM TRA BÀI CŨ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793750" y="2616200"/>
            <a:ext cx="14710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i="1" u="sng">
                <a:solidFill>
                  <a:srgbClr val="0000FF"/>
                </a:solidFill>
              </a:rPr>
              <a:t>Trả lời: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609600" y="3352800"/>
            <a:ext cx="7962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latin typeface="Times New Roman" panose="02020603050405020304" pitchFamily="18" charset="0"/>
              </a:rPr>
              <a:t>Quá trình giải bài toán trên máy tính gồm 3 bước: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600">
                <a:latin typeface="Times New Roman" panose="02020603050405020304" pitchFamily="18" charset="0"/>
              </a:rPr>
              <a:t> Xác định bài toán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600">
                <a:latin typeface="Times New Roman" panose="02020603050405020304" pitchFamily="18" charset="0"/>
              </a:rPr>
              <a:t> Mô tả thuật toán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3600">
                <a:latin typeface="Times New Roman" panose="02020603050405020304" pitchFamily="18" charset="0"/>
              </a:rPr>
              <a:t> Viết chương trình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381001" y="1401763"/>
            <a:ext cx="804545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0066"/>
                </a:solidFill>
              </a:rPr>
              <a:t>Câu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hỏi</a:t>
            </a:r>
            <a:r>
              <a:rPr lang="en-US" sz="3200" b="1" dirty="0">
                <a:solidFill>
                  <a:srgbClr val="FF0066"/>
                </a:solidFill>
              </a:rPr>
              <a:t>: </a:t>
            </a:r>
            <a:r>
              <a:rPr lang="en-US" sz="3200" b="1" dirty="0" err="1">
                <a:solidFill>
                  <a:srgbClr val="FF0066"/>
                </a:solidFill>
              </a:rPr>
              <a:t>Quá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trình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giải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bài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toán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trên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máy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tính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gồm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mấy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bước</a:t>
            </a:r>
            <a:r>
              <a:rPr lang="en-US" sz="3200" b="1" dirty="0">
                <a:solidFill>
                  <a:srgbClr val="FF0066"/>
                </a:solidFill>
              </a:rPr>
              <a:t>? </a:t>
            </a:r>
            <a:r>
              <a:rPr lang="en-US" sz="3200" b="1" dirty="0" err="1">
                <a:solidFill>
                  <a:srgbClr val="FF0066"/>
                </a:solidFill>
              </a:rPr>
              <a:t>Hãy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kể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tên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các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bước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đó</a:t>
            </a:r>
            <a:r>
              <a:rPr lang="en-US" sz="3200" b="1" dirty="0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3050" y="1352550"/>
            <a:ext cx="72154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 </a:t>
            </a:r>
            <a:r>
              <a:rPr lang="en-US" altLang="en-US" sz="2800" dirty="0" err="1">
                <a:solidFill>
                  <a:srgbClr val="660033"/>
                </a:solidFill>
              </a:rPr>
              <a:t>Sơ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đồ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khối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cấu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trúc</a:t>
            </a:r>
            <a:r>
              <a:rPr lang="en-US" altLang="en-US" sz="2800" dirty="0">
                <a:solidFill>
                  <a:srgbClr val="660033"/>
                </a:solidFill>
              </a:rPr>
              <a:t> rẽ </a:t>
            </a:r>
            <a:r>
              <a:rPr lang="en-US" altLang="en-US" sz="2800" dirty="0" err="1">
                <a:solidFill>
                  <a:srgbClr val="660033"/>
                </a:solidFill>
              </a:rPr>
              <a:t>nhánh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dạng</a:t>
            </a:r>
            <a:r>
              <a:rPr lang="en-US" altLang="en-US" sz="2800" dirty="0">
                <a:solidFill>
                  <a:srgbClr val="660033"/>
                </a:solidFill>
              </a:rPr>
              <a:t> </a:t>
            </a:r>
            <a:r>
              <a:rPr lang="en-US" altLang="en-US" sz="2800" dirty="0" err="1">
                <a:solidFill>
                  <a:srgbClr val="660033"/>
                </a:solidFill>
              </a:rPr>
              <a:t>đu</a:t>
            </a:r>
            <a:r>
              <a:rPr lang="en-US" altLang="en-US" sz="2800" dirty="0">
                <a:solidFill>
                  <a:srgbClr val="660033"/>
                </a:solidFill>
              </a:rPr>
              <a:t>̉: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1122045" y="2461895"/>
            <a:ext cx="6732270" cy="3557905"/>
            <a:chOff x="1685923" y="2227261"/>
            <a:chExt cx="6924677" cy="4249739"/>
          </a:xfrm>
        </p:grpSpPr>
        <p:grpSp>
          <p:nvGrpSpPr>
            <p:cNvPr id="6" name="Group 31"/>
            <p:cNvGrpSpPr/>
            <p:nvPr/>
          </p:nvGrpSpPr>
          <p:grpSpPr bwMode="auto">
            <a:xfrm>
              <a:off x="1685923" y="2227261"/>
              <a:ext cx="6924677" cy="3286125"/>
              <a:chOff x="653" y="1392"/>
              <a:chExt cx="4362" cy="2070"/>
            </a:xfrm>
          </p:grpSpPr>
          <p:sp>
            <p:nvSpPr>
              <p:cNvPr id="9" name="AutoShape 19"/>
              <p:cNvSpPr>
                <a:spLocks noChangeArrowheads="1"/>
              </p:cNvSpPr>
              <p:nvPr/>
            </p:nvSpPr>
            <p:spPr bwMode="auto">
              <a:xfrm>
                <a:off x="653" y="1671"/>
                <a:ext cx="2823" cy="678"/>
              </a:xfrm>
              <a:prstGeom prst="flowChartDecision">
                <a:avLst/>
              </a:prstGeom>
              <a:solidFill>
                <a:srgbClr val="00B0F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Điều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kiện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?</a:t>
                </a: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 flipH="1">
                <a:off x="1300" y="2643"/>
                <a:ext cx="1528" cy="370"/>
              </a:xfrm>
              <a:prstGeom prst="rect">
                <a:avLst/>
              </a:prstGeom>
              <a:solidFill>
                <a:srgbClr val="FFC00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>
                    <a:solidFill>
                      <a:srgbClr val="660033"/>
                    </a:solidFill>
                  </a:rPr>
                  <a:t>Câu lệnh 1</a:t>
                </a:r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>
                <a:off x="2064" y="2322"/>
                <a:ext cx="0" cy="351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V="1">
                <a:off x="2064" y="1392"/>
                <a:ext cx="0" cy="28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3437" y="2022"/>
                <a:ext cx="814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H="1" flipV="1">
                <a:off x="2064" y="2983"/>
                <a:ext cx="0" cy="47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1048" y="2244"/>
                <a:ext cx="940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Đúng</a:t>
                </a:r>
                <a:endParaRPr lang="en-US" altLang="en-US" sz="3200" b="1" dirty="0">
                  <a:solidFill>
                    <a:srgbClr val="660033"/>
                  </a:solidFill>
                </a:endParaRP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3455" y="2115"/>
                <a:ext cx="603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>
                    <a:solidFill>
                      <a:srgbClr val="660033"/>
                    </a:solidFill>
                  </a:rPr>
                  <a:t>Sai</a:t>
                </a: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H="1">
                <a:off x="4251" y="2873"/>
                <a:ext cx="0" cy="34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2053" y="3222"/>
                <a:ext cx="219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 flipH="1">
                <a:off x="3411" y="2634"/>
                <a:ext cx="1604" cy="370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Câu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lệnh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2</a:t>
                </a:r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 flipH="1">
                <a:off x="4251" y="2016"/>
                <a:ext cx="0" cy="657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 flipH="1">
              <a:off x="2713036" y="5478240"/>
              <a:ext cx="2425701" cy="587819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660033"/>
                  </a:solidFill>
                </a:rPr>
                <a:t>Câu lệnh</a:t>
              </a: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3895723" y="6018212"/>
              <a:ext cx="0" cy="45878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-144463" y="736600"/>
            <a:ext cx="8515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Nếu &lt;điều kiện&gt; thì &lt;câu lệnh 1&gt; ngược lại &lt;câu lệnh 2&gt;;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" y="152400"/>
            <a:ext cx="595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Cấu trúc rẽ nhánh dạng đủ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T ≥ 100000,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là 70% x T; </a:t>
            </a:r>
          </a:p>
          <a:p>
            <a:pPr algn="just">
              <a:spcBef>
                <a:spcPts val="0"/>
              </a:spcBef>
            </a:pP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Ngược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lại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́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tiền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phải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thanh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toán</a:t>
            </a:r>
            <a:r>
              <a:rPr lang="en-US" altLang="en-US" sz="3200" b="0" dirty="0">
                <a:solidFill>
                  <a:srgbClr val="FF0000"/>
                </a:solidFill>
                <a:cs typeface="Times New Roman" panose="02020603050405020304" pitchFamily="18" charset="0"/>
              </a:rPr>
              <a:t> là 90% x T.</a:t>
            </a:r>
          </a:p>
        </p:txBody>
      </p:sp>
      <p:grpSp>
        <p:nvGrpSpPr>
          <p:cNvPr id="5" name="Group 4"/>
          <p:cNvGrpSpPr/>
          <p:nvPr/>
        </p:nvGrpSpPr>
        <p:grpSpPr bwMode="auto">
          <a:xfrm>
            <a:off x="762000" y="1524000"/>
            <a:ext cx="7924800" cy="4495800"/>
            <a:chOff x="1685923" y="2227261"/>
            <a:chExt cx="6924677" cy="4249739"/>
          </a:xfrm>
        </p:grpSpPr>
        <p:grpSp>
          <p:nvGrpSpPr>
            <p:cNvPr id="6" name="Group 31"/>
            <p:cNvGrpSpPr/>
            <p:nvPr/>
          </p:nvGrpSpPr>
          <p:grpSpPr bwMode="auto">
            <a:xfrm>
              <a:off x="1685923" y="2227261"/>
              <a:ext cx="6924677" cy="3286125"/>
              <a:chOff x="653" y="1392"/>
              <a:chExt cx="4362" cy="2070"/>
            </a:xfrm>
          </p:grpSpPr>
          <p:sp>
            <p:nvSpPr>
              <p:cNvPr id="9" name="AutoShape 19"/>
              <p:cNvSpPr>
                <a:spLocks noChangeArrowheads="1"/>
              </p:cNvSpPr>
              <p:nvPr/>
            </p:nvSpPr>
            <p:spPr bwMode="auto">
              <a:xfrm>
                <a:off x="653" y="1702"/>
                <a:ext cx="2823" cy="616"/>
              </a:xfrm>
              <a:prstGeom prst="flowChartDecision">
                <a:avLst/>
              </a:prstGeom>
              <a:solidFill>
                <a:srgbClr val="00B0F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Điều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kiện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?</a:t>
                </a: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 flipH="1">
                <a:off x="1300" y="2673"/>
                <a:ext cx="1528" cy="310"/>
              </a:xfrm>
              <a:prstGeom prst="rect">
                <a:avLst/>
              </a:prstGeom>
              <a:solidFill>
                <a:srgbClr val="FFC00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Câu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lệnh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1</a:t>
                </a:r>
              </a:p>
            </p:txBody>
          </p:sp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 flipH="1">
                <a:off x="2064" y="2322"/>
                <a:ext cx="0" cy="351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22"/>
              <p:cNvSpPr>
                <a:spLocks noChangeShapeType="1"/>
              </p:cNvSpPr>
              <p:nvPr/>
            </p:nvSpPr>
            <p:spPr bwMode="auto">
              <a:xfrm flipV="1">
                <a:off x="2064" y="1392"/>
                <a:ext cx="0" cy="28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23"/>
              <p:cNvSpPr>
                <a:spLocks noChangeShapeType="1"/>
              </p:cNvSpPr>
              <p:nvPr/>
            </p:nvSpPr>
            <p:spPr bwMode="auto">
              <a:xfrm>
                <a:off x="3437" y="2022"/>
                <a:ext cx="814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24"/>
              <p:cNvSpPr>
                <a:spLocks noChangeShapeType="1"/>
              </p:cNvSpPr>
              <p:nvPr/>
            </p:nvSpPr>
            <p:spPr bwMode="auto">
              <a:xfrm flipH="1" flipV="1">
                <a:off x="2064" y="2983"/>
                <a:ext cx="0" cy="47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Text Box 25"/>
              <p:cNvSpPr txBox="1">
                <a:spLocks noChangeArrowheads="1"/>
              </p:cNvSpPr>
              <p:nvPr/>
            </p:nvSpPr>
            <p:spPr bwMode="auto">
              <a:xfrm>
                <a:off x="1048" y="2244"/>
                <a:ext cx="94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Đúng</a:t>
                </a:r>
                <a:endParaRPr lang="en-US" altLang="en-US" sz="3200" b="1" dirty="0">
                  <a:solidFill>
                    <a:srgbClr val="660033"/>
                  </a:solidFill>
                </a:endParaRPr>
              </a:p>
            </p:txBody>
          </p:sp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3455" y="2115"/>
                <a:ext cx="603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t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r" eaLnBrk="1" hangingPunct="1"/>
                <a:r>
                  <a:rPr lang="en-US" altLang="en-US" sz="3200" b="1" dirty="0">
                    <a:solidFill>
                      <a:srgbClr val="660033"/>
                    </a:solidFill>
                  </a:rPr>
                  <a:t>Sai</a:t>
                </a: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H="1">
                <a:off x="4251" y="2873"/>
                <a:ext cx="0" cy="349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2053" y="3222"/>
                <a:ext cx="219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 flipH="1">
                <a:off x="3411" y="2664"/>
                <a:ext cx="1604" cy="310"/>
              </a:xfrm>
              <a:prstGeom prst="rect">
                <a:avLst/>
              </a:prstGeom>
              <a:solidFill>
                <a:srgbClr val="FFFF00"/>
              </a:solidFill>
              <a:ln w="22225">
                <a:solidFill>
                  <a:srgbClr val="0033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Câu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</a:t>
                </a:r>
                <a:r>
                  <a:rPr lang="en-US" altLang="en-US" sz="3200" b="1" dirty="0" err="1">
                    <a:solidFill>
                      <a:srgbClr val="660033"/>
                    </a:solidFill>
                  </a:rPr>
                  <a:t>lệnh</a:t>
                </a:r>
                <a:r>
                  <a:rPr lang="en-US" altLang="en-US" sz="3200" b="1" dirty="0">
                    <a:solidFill>
                      <a:srgbClr val="660033"/>
                    </a:solidFill>
                  </a:rPr>
                  <a:t> 2</a:t>
                </a:r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 flipH="1">
                <a:off x="4251" y="2016"/>
                <a:ext cx="0" cy="657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tIns="0" bIns="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 flipH="1">
              <a:off x="2713036" y="5526087"/>
              <a:ext cx="2425701" cy="492125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33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solidFill>
                    <a:srgbClr val="660033"/>
                  </a:solidFill>
                </a:rPr>
                <a:t>Câu</a:t>
              </a:r>
              <a:r>
                <a:rPr lang="en-US" altLang="en-US" sz="3200" b="1" dirty="0">
                  <a:solidFill>
                    <a:srgbClr val="660033"/>
                  </a:solidFill>
                </a:rPr>
                <a:t> </a:t>
              </a:r>
              <a:r>
                <a:rPr lang="en-US" altLang="en-US" sz="3200" b="1" dirty="0" err="1">
                  <a:solidFill>
                    <a:srgbClr val="660033"/>
                  </a:solidFill>
                </a:rPr>
                <a:t>lệnh</a:t>
              </a:r>
              <a:endParaRPr lang="en-US" altLang="en-US" sz="3200" b="1" dirty="0">
                <a:solidFill>
                  <a:srgbClr val="660033"/>
                </a:solidFill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3895723" y="6018212"/>
              <a:ext cx="0" cy="458788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61999" y="2085552"/>
            <a:ext cx="5090622" cy="978218"/>
          </a:xfrm>
          <a:prstGeom prst="flowChartDecision">
            <a:avLst/>
          </a:prstGeom>
          <a:solidFill>
            <a:srgbClr val="00B0F0"/>
          </a:solidFill>
          <a:ln w="22225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660033"/>
                </a:solidFill>
              </a:rPr>
              <a:t>T&gt;=100000</a:t>
            </a:r>
            <a:endParaRPr lang="en-US" altLang="en-US" sz="3200" b="1" dirty="0">
              <a:solidFill>
                <a:srgbClr val="660033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 flipH="1">
            <a:off x="1948358" y="3684469"/>
            <a:ext cx="2776042" cy="492443"/>
          </a:xfrm>
          <a:prstGeom prst="rect">
            <a:avLst/>
          </a:prstGeom>
          <a:solidFill>
            <a:srgbClr val="FFC000"/>
          </a:solidFill>
          <a:ln w="22225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660033"/>
                </a:solidFill>
              </a:rPr>
              <a:t>70% * T</a:t>
            </a:r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 flipH="1">
            <a:off x="5772682" y="3535157"/>
            <a:ext cx="2914117" cy="738664"/>
          </a:xfrm>
          <a:prstGeom prst="rect">
            <a:avLst/>
          </a:prstGeom>
          <a:solidFill>
            <a:srgbClr val="FFFF00"/>
          </a:solidFill>
          <a:ln w="22225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660033"/>
                </a:solidFill>
              </a:rPr>
              <a:t>30% * T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 flipH="1">
            <a:off x="1948358" y="5043288"/>
            <a:ext cx="2776042" cy="492443"/>
          </a:xfrm>
          <a:prstGeom prst="rect">
            <a:avLst/>
          </a:prstGeom>
          <a:solidFill>
            <a:srgbClr val="CCFFCC"/>
          </a:solidFill>
          <a:ln w="22225">
            <a:solidFill>
              <a:srgbClr val="0033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660033"/>
                </a:solidFill>
              </a:rPr>
              <a:t>In </a:t>
            </a:r>
            <a:r>
              <a:rPr lang="en-US" altLang="en-US" sz="3200" b="1" dirty="0" err="1">
                <a:solidFill>
                  <a:srgbClr val="660033"/>
                </a:solidFill>
              </a:rPr>
              <a:t>hóa</a:t>
            </a:r>
            <a:r>
              <a:rPr lang="en-US" altLang="en-US" sz="3200" b="1" dirty="0">
                <a:solidFill>
                  <a:srgbClr val="660033"/>
                </a:solidFill>
              </a:rPr>
              <a:t> </a:t>
            </a:r>
            <a:r>
              <a:rPr lang="en-US" altLang="en-US" sz="3200" b="1" dirty="0" err="1">
                <a:solidFill>
                  <a:srgbClr val="660033"/>
                </a:solidFill>
              </a:rPr>
              <a:t>đơn</a:t>
            </a:r>
            <a:endParaRPr lang="en-US" altLang="en-US" sz="3200" b="1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82104" y="701727"/>
            <a:ext cx="7086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1&gt;;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0"/>
            <a:ext cx="7684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7534" y="2209791"/>
            <a:ext cx="845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1&gt; 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6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2&gt;;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331" y="1403454"/>
            <a:ext cx="5951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52400" y="4261009"/>
            <a:ext cx="8635817" cy="2215991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rẽ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8" grpId="0"/>
      <p:bldP spid="39" grpId="0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8635817" cy="2123658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ngôn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cấu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trúc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rẽ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nhánh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4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6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kiện</a:t>
            </a:r>
            <a:endParaRPr lang="en-US" altLang="en-US" sz="4600" b="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0" y="0"/>
            <a:ext cx="78486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 dirty="0">
                <a:solidFill>
                  <a:srgbClr val="009900"/>
                </a:solidFill>
                <a:cs typeface="Times New Roman" panose="02020603050405020304" pitchFamily="18" charset="0"/>
              </a:rPr>
              <a:t>4.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kiện</a:t>
            </a:r>
            <a:endParaRPr 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1525" y="1352236"/>
            <a:ext cx="8548610" cy="49244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660033"/>
            </a:solidFill>
            <a:miter lim="800000"/>
          </a:ln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9200" y="2529436"/>
            <a:ext cx="60198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square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If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000" i="1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: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98134" y="4724400"/>
            <a:ext cx="861726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32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7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0" y="0"/>
            <a:ext cx="78486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 dirty="0">
                <a:solidFill>
                  <a:srgbClr val="009900"/>
                </a:solidFill>
                <a:cs typeface="Times New Roman" panose="02020603050405020304" pitchFamily="18" charset="0"/>
              </a:rPr>
              <a:t>4.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lệnh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kiện</a:t>
            </a:r>
            <a:endParaRPr 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1525" y="1352236"/>
            <a:ext cx="8548610" cy="49244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660033"/>
            </a:solidFill>
            <a:miter lim="800000"/>
          </a:ln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9200" y="2529436"/>
            <a:ext cx="6019800" cy="15388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square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If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000" i="1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: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8561409" cy="1723549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thỏa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mãn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28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905000" y="5181600"/>
            <a:ext cx="7086600" cy="14773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(input(‘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nhap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a:’))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&gt; 5: </a:t>
            </a:r>
            <a:endParaRPr lang="en-US" altLang="en-US" sz="32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print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(‘So da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nhap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khong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hop le!’)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432998" y="2491383"/>
            <a:ext cx="3453201" cy="49244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thuật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905000" y="3192333"/>
            <a:ext cx="6809184" cy="123110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Nhập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́ a;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a &gt; 5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̀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báo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cs typeface="Times New Roman" panose="02020603050405020304" pitchFamily="18" charset="0"/>
              </a:rPr>
              <a:t>lỗi</a:t>
            </a:r>
            <a:r>
              <a:rPr lang="en-US" altLang="en-US" sz="3200" dirty="0">
                <a:solidFill>
                  <a:srgbClr val="800000"/>
                </a:solidFill>
                <a:cs typeface="Times New Roman" panose="02020603050405020304" pitchFamily="18" charset="0"/>
              </a:rPr>
              <a:t> ;</a:t>
            </a:r>
            <a:endParaRPr lang="en-US" altLang="en-US" sz="320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152400" y="63818"/>
            <a:ext cx="8839200" cy="2236470"/>
          </a:xfrm>
          <a:prstGeom prst="foldedCorner">
            <a:avLst>
              <a:gd name="adj" fmla="val 1213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VD5: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phím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khồn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152400" y="4572000"/>
            <a:ext cx="2096690" cy="492443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32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090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9"/>
          <p:cNvSpPr>
            <a:spLocks noChangeArrowheads="1"/>
          </p:cNvSpPr>
          <p:nvPr/>
        </p:nvSpPr>
        <p:spPr bwMode="auto">
          <a:xfrm>
            <a:off x="152400" y="63818"/>
            <a:ext cx="8839200" cy="2236470"/>
          </a:xfrm>
          <a:prstGeom prst="foldedCorner">
            <a:avLst>
              <a:gd name="adj" fmla="val 1213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VD5: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200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phím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̣,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khồn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5146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Chương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trình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:</a:t>
            </a:r>
            <a:endParaRPr lang="vi-VN" sz="3200" b="0" dirty="0">
              <a:solidFill>
                <a:srgbClr val="3333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7" y="3099374"/>
            <a:ext cx="5029200" cy="269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038600"/>
            <a:ext cx="4466118" cy="22097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343400" y="5715000"/>
            <a:ext cx="533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0" y="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b, in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màn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b="1" i="1" dirty="0">
              <a:solidFill>
                <a:srgbClr val="3366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100" y="11430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Mô</a:t>
            </a:r>
            <a:r>
              <a:rPr lang="en-US" sz="36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tả</a:t>
            </a:r>
            <a:r>
              <a:rPr lang="en-US" sz="36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thuật</a:t>
            </a:r>
            <a:r>
              <a:rPr lang="en-US" sz="36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toán</a:t>
            </a:r>
            <a:r>
              <a:rPr lang="en-US" sz="3600" b="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endParaRPr lang="vi-VN" sz="3600" b="0" dirty="0">
              <a:solidFill>
                <a:srgbClr val="FF0000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6200" y="3942248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Chương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trình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:</a:t>
            </a:r>
            <a:endParaRPr lang="vi-VN" sz="3200" b="0" dirty="0">
              <a:solidFill>
                <a:srgbClr val="3333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1600" y="1804420"/>
            <a:ext cx="7458075" cy="203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Nhập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́ a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 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a &gt; b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a.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3: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 &gt; a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4: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thúc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104" b="13558"/>
          <a:stretch>
            <a:fillRect/>
          </a:stretch>
        </p:blipFill>
        <p:spPr>
          <a:xfrm>
            <a:off x="112931" y="4495800"/>
            <a:ext cx="5068669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331" y="4221808"/>
            <a:ext cx="3773269" cy="263619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572000" y="5334000"/>
            <a:ext cx="533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27" grpId="0"/>
      <p:bldP spid="6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28600"/>
            <a:ext cx="8548610" cy="49244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660033"/>
            </a:solidFill>
            <a:miter lim="800000"/>
          </a:ln>
        </p:spPr>
        <p:txBody>
          <a:bodyPr wrap="square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python </a:t>
            </a:r>
            <a:r>
              <a:rPr lang="en-US" altLang="en-US" sz="3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6800" y="990600"/>
            <a:ext cx="6019800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square" tIns="0" r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If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4000" i="1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&lt;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4000" i="1" dirty="0">
                <a:solidFill>
                  <a:srgbClr val="0066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&gt;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else: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	     &lt; </a:t>
            </a:r>
            <a:r>
              <a:rPr lang="en-US" altLang="en-US" sz="40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660033"/>
                </a:solidFill>
                <a:cs typeface="Times New Roman" panose="02020603050405020304" pitchFamily="18" charset="0"/>
              </a:rPr>
              <a:t>lệnh</a:t>
            </a:r>
            <a:r>
              <a:rPr lang="en-US" altLang="en-US" sz="4000" dirty="0">
                <a:solidFill>
                  <a:srgbClr val="660033"/>
                </a:solidFill>
                <a:cs typeface="Times New Roman" panose="02020603050405020304" pitchFamily="18" charset="0"/>
              </a:rPr>
              <a:t> 2&gt;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3938587"/>
            <a:ext cx="8686800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thỏa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mãn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sẽ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lệnh</a:t>
            </a:r>
            <a:r>
              <a:rPr lang="en-US" altLang="en-US" sz="3200" b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200" b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152400" y="785940"/>
            <a:ext cx="7772400" cy="6000750"/>
            <a:chOff x="144" y="960"/>
            <a:chExt cx="2675" cy="2844"/>
          </a:xfrm>
        </p:grpSpPr>
        <p:pic>
          <p:nvPicPr>
            <p:cNvPr id="5" name="Picture 3" descr="ThuongThay1IV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624" y="960"/>
              <a:ext cx="2195" cy="1542"/>
            </a:xfrm>
            <a:prstGeom prst="cloudCallout">
              <a:avLst>
                <a:gd name="adj1" fmla="val -40602"/>
                <a:gd name="adj2" fmla="val 7239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D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0"/>
                </a:spcBef>
              </a:pPr>
              <a:endParaRPr lang="en-US" sz="2000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26" y="1382"/>
              <a:ext cx="1947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sz="4000" dirty="0">
                  <a:cs typeface="Times New Roman" panose="02020603050405020304" pitchFamily="18" charset="0"/>
                </a:rPr>
                <a:t>Hãy kể tên các công việc mà các em thường làm?  </a:t>
              </a: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0"/>
          <p:cNvSpPr txBox="1">
            <a:spLocks noChangeArrowheads="1"/>
          </p:cNvSpPr>
          <p:nvPr/>
        </p:nvSpPr>
        <p:spPr bwMode="auto">
          <a:xfrm>
            <a:off x="0" y="0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3600" b="1" i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Nhập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a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b, in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màn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giá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trị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i="1" dirty="0" err="1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3600" b="1" i="1" dirty="0">
                <a:solidFill>
                  <a:srgbClr val="3366CC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b="1" i="1" dirty="0">
              <a:solidFill>
                <a:srgbClr val="3366CC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38100" y="11430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Mô</a:t>
            </a:r>
            <a:r>
              <a:rPr lang="en-US" sz="36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tả</a:t>
            </a:r>
            <a:r>
              <a:rPr lang="en-US" sz="36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thuật</a:t>
            </a:r>
            <a:r>
              <a:rPr lang="en-US" sz="3600" b="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0" dirty="0" err="1">
                <a:solidFill>
                  <a:srgbClr val="FF0000"/>
                </a:solidFill>
                <a:sym typeface="Wingdings" panose="05000000000000000000" pitchFamily="2" charset="2"/>
              </a:rPr>
              <a:t>toán</a:t>
            </a:r>
            <a:r>
              <a:rPr lang="en-US" sz="3600" b="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endParaRPr lang="vi-VN" sz="3600" b="0" dirty="0">
              <a:solidFill>
                <a:srgbClr val="FF0000"/>
              </a:solidFill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76200" y="3942248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Chương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trình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:</a:t>
            </a:r>
            <a:endParaRPr lang="vi-VN" sz="3200" b="0" dirty="0">
              <a:solidFill>
                <a:srgbClr val="3333F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371600" y="1804420"/>
            <a:ext cx="7458075" cy="2031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t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1: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Nhập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sô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́ a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 ;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Bước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2: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a &gt; b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a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Ngược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ra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màn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giá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trị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b.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Bước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4: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Kết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0" dirty="0" err="1">
                <a:solidFill>
                  <a:srgbClr val="800000"/>
                </a:solidFill>
                <a:cs typeface="Times New Roman" panose="02020603050405020304" pitchFamily="18" charset="0"/>
              </a:rPr>
              <a:t>thúc</a:t>
            </a:r>
            <a:r>
              <a:rPr lang="en-US" altLang="en-US" sz="2400" b="0" dirty="0">
                <a:solidFill>
                  <a:srgbClr val="800000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34" b="9816"/>
          <a:stretch>
            <a:fillRect/>
          </a:stretch>
        </p:blipFill>
        <p:spPr>
          <a:xfrm>
            <a:off x="76200" y="4572000"/>
            <a:ext cx="5029200" cy="2209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572000" y="5334000"/>
            <a:ext cx="533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104572"/>
            <a:ext cx="3200400" cy="2673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3825183"/>
            <a:ext cx="3657600" cy="284710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38" grpId="0"/>
      <p:bldP spid="27" grpId="0"/>
      <p:bldP spid="6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6248400" cy="2527132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4800" y="2711219"/>
            <a:ext cx="868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Ở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đây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sau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câu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lệnh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if a&gt;b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có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2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lệnh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: </a:t>
            </a:r>
            <a:r>
              <a:rPr lang="en-US" sz="4000" dirty="0" err="1">
                <a:solidFill>
                  <a:srgbClr val="3333FF"/>
                </a:solidFill>
                <a:sym typeface="Wingdings" panose="05000000000000000000" pitchFamily="2" charset="2"/>
              </a:rPr>
              <a:t>Lệnh</a:t>
            </a:r>
            <a:r>
              <a:rPr lang="en-US" sz="400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4000" dirty="0" err="1">
                <a:solidFill>
                  <a:srgbClr val="3333FF"/>
                </a:solidFill>
                <a:sym typeface="Wingdings" panose="05000000000000000000" pitchFamily="2" charset="2"/>
              </a:rPr>
              <a:t>ghép</a:t>
            </a:r>
            <a:endParaRPr lang="vi-VN" sz="4000" dirty="0">
              <a:solidFill>
                <a:srgbClr val="3333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0526" b="13158"/>
          <a:stretch>
            <a:fillRect/>
          </a:stretch>
        </p:blipFill>
        <p:spPr>
          <a:xfrm>
            <a:off x="1600200" y="3581400"/>
            <a:ext cx="5486400" cy="27432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1185861" y="4275981"/>
            <a:ext cx="7558088" cy="147732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800000"/>
                </a:solidFill>
                <a:latin typeface="+mn-lt"/>
                <a:cs typeface="+mn-cs"/>
              </a:rPr>
              <a:t>If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b != 0: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  x:=a/b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dirty="0">
                <a:solidFill>
                  <a:srgbClr val="800000"/>
                </a:solidFill>
                <a:latin typeface="+mn-lt"/>
                <a:cs typeface="+mn-cs"/>
              </a:rPr>
              <a:t>else: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print(‘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  <a:cs typeface="+mn-cs"/>
              </a:rPr>
              <a:t>mau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so bang 0,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  <a:cs typeface="+mn-cs"/>
              </a:rPr>
              <a:t>khong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 chia </a:t>
            </a:r>
            <a:r>
              <a:rPr lang="en-US" altLang="en-US" sz="2400" dirty="0" err="1">
                <a:solidFill>
                  <a:srgbClr val="000099"/>
                </a:solidFill>
                <a:latin typeface="+mn-lt"/>
                <a:cs typeface="+mn-cs"/>
              </a:rPr>
              <a:t>duoc</a:t>
            </a:r>
            <a:r>
              <a:rPr lang="en-US" altLang="en-US" sz="2400" dirty="0">
                <a:solidFill>
                  <a:srgbClr val="000099"/>
                </a:solidFill>
                <a:latin typeface="+mn-lt"/>
                <a:cs typeface="+mn-cs"/>
              </a:rPr>
              <a:t>’);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397881" y="2275731"/>
            <a:ext cx="1771650" cy="36933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800000"/>
                </a:solidFill>
              </a:rPr>
              <a:t>Thuật</a:t>
            </a:r>
            <a:r>
              <a:rPr lang="en-US" altLang="en-US" sz="2400" dirty="0">
                <a:solidFill>
                  <a:srgbClr val="800000"/>
                </a:solidFill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</a:rPr>
              <a:t>toán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86000" y="2460397"/>
            <a:ext cx="67818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wrap="square" tIns="0" bIns="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Nếu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b ≠ 0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tính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kết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quả x = a/b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ngược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lại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thi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̀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báo</a:t>
            </a:r>
            <a:r>
              <a:rPr lang="en-US" altLang="en-US" sz="28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C3300"/>
                </a:solidFill>
                <a:cs typeface="Times New Roman" panose="02020603050405020304" pitchFamily="18" charset="0"/>
              </a:rPr>
              <a:t>lỗi</a:t>
            </a:r>
            <a:endParaRPr lang="en-US" altLang="en-US" sz="2800" dirty="0">
              <a:solidFill>
                <a:srgbClr val="CC3300"/>
              </a:solidFill>
              <a:cs typeface="Times New Roman" panose="02020603050405020304" pitchFamily="18" charset="0"/>
            </a:endParaRP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318491" y="3845094"/>
            <a:ext cx="1734741" cy="36933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7A997A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>
                <a:solidFill>
                  <a:srgbClr val="800000"/>
                </a:solidFill>
              </a:rPr>
              <a:t>Câu</a:t>
            </a:r>
            <a:r>
              <a:rPr lang="en-US" altLang="en-US" sz="2400" dirty="0">
                <a:solidFill>
                  <a:srgbClr val="800000"/>
                </a:solidFill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</a:rPr>
              <a:t>lệnh</a:t>
            </a:r>
            <a:r>
              <a:rPr lang="en-US" altLang="en-US" sz="2400" dirty="0">
                <a:solidFill>
                  <a:srgbClr val="800000"/>
                </a:solidFill>
              </a:rPr>
              <a:t>:</a:t>
            </a:r>
            <a:endParaRPr lang="en-US" altLang="en-US" sz="2400" dirty="0">
              <a:solidFill>
                <a:srgbClr val="000099"/>
              </a:solidFill>
            </a:endParaRPr>
          </a:p>
        </p:txBody>
      </p:sp>
      <p:sp>
        <p:nvSpPr>
          <p:cNvPr id="28678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Ví dụ 6: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quả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là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bất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≠ 0.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trị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≠ 0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chia;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= 0 sẽ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lỗi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6323" y="6091238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Em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hãy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viết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chương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trình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của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bài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toán</a:t>
            </a:r>
            <a:r>
              <a:rPr lang="en-US" sz="3200" b="0" dirty="0">
                <a:solidFill>
                  <a:srgbClr val="3333FF"/>
                </a:solidFill>
                <a:sym typeface="Wingdings" panose="05000000000000000000" pitchFamily="2" charset="2"/>
              </a:rPr>
              <a:t> </a:t>
            </a:r>
            <a:r>
              <a:rPr lang="en-US" sz="3200" b="0" dirty="0" err="1">
                <a:solidFill>
                  <a:srgbClr val="3333FF"/>
                </a:solidFill>
                <a:sym typeface="Wingdings" panose="05000000000000000000" pitchFamily="2" charset="2"/>
              </a:rPr>
              <a:t>trên</a:t>
            </a:r>
            <a:endParaRPr lang="vi-VN" sz="40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84997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066800" y="1981200"/>
            <a:ext cx="7315200" cy="132343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1, 2, 3, 4, 5, 6,7 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40, 41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4000" b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</p:cSld>
  <p:clrMapOvr>
    <a:masterClrMapping/>
  </p:clrMapOvr>
  <p:transition spd="med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9" name="AutoShape 27"/>
          <p:cNvSpPr>
            <a:spLocks noChangeArrowheads="1"/>
          </p:cNvSpPr>
          <p:nvPr/>
        </p:nvSpPr>
        <p:spPr bwMode="gray">
          <a:xfrm>
            <a:off x="990600" y="1779588"/>
            <a:ext cx="7848600" cy="923925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>
                <a:solidFill>
                  <a:srgbClr val="0000CC"/>
                </a:solidFill>
                <a:cs typeface="Times New Roman" panose="02020603050405020304" pitchFamily="18" charset="0"/>
              </a:rPr>
              <a:t> Hoạt động phụ thuộc vào điều kiện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70" name="AutoShape 2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990600" y="2922588"/>
            <a:ext cx="7848600" cy="923925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>
                <a:solidFill>
                  <a:srgbClr val="0000CC"/>
                </a:solidFill>
                <a:cs typeface="Times New Roman" panose="02020603050405020304" pitchFamily="18" charset="0"/>
              </a:rPr>
              <a:t> Điều kiện và phép so sánh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71" name="AutoShape 2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990600" y="4105275"/>
            <a:ext cx="7848600" cy="923925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6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rẽ nhanh</a:t>
            </a:r>
          </a:p>
        </p:txBody>
      </p:sp>
      <p:pic>
        <p:nvPicPr>
          <p:cNvPr id="129073" name="Picture 3" descr="diacau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70088"/>
            <a:ext cx="8588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74" name="Picture 3" descr="diacau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032125"/>
            <a:ext cx="8588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75" name="Picture 3" descr="diacau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194175"/>
            <a:ext cx="858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7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935037" y="5400675"/>
            <a:ext cx="7848600" cy="923925"/>
          </a:xfrm>
          <a:prstGeom prst="roundRect">
            <a:avLst>
              <a:gd name="adj" fmla="val 49106"/>
            </a:avLst>
          </a:prstGeom>
          <a:solidFill>
            <a:schemeClr val="bg1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3600" dirty="0">
                <a:solidFill>
                  <a:srgbClr val="009900"/>
                </a:solidFill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diacau">
            <a:hlinkClick r:id="rId4" action="ppaction://program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9575"/>
            <a:ext cx="8588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1592262" y="152400"/>
            <a:ext cx="6645275" cy="1103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52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latin typeface="Palatino Linotype" panose="02040502050505030304"/>
              </a:rPr>
              <a:t>Bài 6: </a:t>
            </a:r>
            <a:r>
              <a:rPr lang="vi-VN" sz="3600" b="1" kern="1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latin typeface="Palatino Linotype" panose="02040502050505030304"/>
              </a:rPr>
              <a:t>CÂU LỆNH ĐIỀU KIỆN</a:t>
            </a:r>
            <a:endParaRPr lang="en-US" sz="3600" b="1" kern="10">
              <a:ln w="12700">
                <a:solidFill>
                  <a:schemeClr val="tx1"/>
                </a:solidFill>
                <a:round/>
              </a:ln>
              <a:solidFill>
                <a:srgbClr val="FF0000"/>
              </a:solidFill>
              <a:latin typeface="Palatino Linotype" panose="02040502050505030304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9" grpId="0" animBg="1"/>
      <p:bldP spid="129070" grpId="0" animBg="1"/>
      <p:bldP spid="12907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7050" y="3336925"/>
            <a:ext cx="67818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Bài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6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4135" name="WordArt 7"/>
          <p:cNvSpPr>
            <a:spLocks noChangeArrowheads="1" noChangeShapeType="1" noTextEdit="1"/>
          </p:cNvSpPr>
          <p:nvPr/>
        </p:nvSpPr>
        <p:spPr bwMode="auto">
          <a:xfrm>
            <a:off x="1901825" y="4003675"/>
            <a:ext cx="6645275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latin typeface="Palatino Linotype" panose="02040502050505030304"/>
              </a:rPr>
              <a:t>CÂU LỆNH ĐIỀU KIỆN</a:t>
            </a:r>
            <a:endParaRPr lang="en-US" sz="3600" b="1" kern="10">
              <a:ln w="12700">
                <a:solidFill>
                  <a:schemeClr val="tx1"/>
                </a:solidFill>
                <a:round/>
              </a:ln>
              <a:solidFill>
                <a:srgbClr val="FF0000"/>
              </a:solidFill>
              <a:latin typeface="Palatino Linotype" panose="02040502050505030304"/>
            </a:endParaRPr>
          </a:p>
        </p:txBody>
      </p:sp>
      <p:pic>
        <p:nvPicPr>
          <p:cNvPr id="5" name="Picture 8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587" y="5522912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0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85801"/>
            <a:ext cx="628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9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6096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4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44958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SPARKL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572001"/>
            <a:ext cx="45958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0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304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0" y="11430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0"/>
              <a:t> Nếu em bị ốm, em sẽ không tập thể dục buổi sáng.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0" y="29718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200" b="0"/>
              <a:t>Nếu</a:t>
            </a:r>
            <a:r>
              <a:rPr lang="en-US" sz="3200" b="0"/>
              <a:t> </a:t>
            </a:r>
            <a:r>
              <a:rPr lang="vi-VN" sz="3200" b="0"/>
              <a:t>trời không mưa vào ngày chủ nhật,</a:t>
            </a:r>
            <a:r>
              <a:rPr lang="en-US" sz="3200" b="0"/>
              <a:t> thì</a:t>
            </a:r>
            <a:r>
              <a:rPr lang="vi-VN" sz="3200" b="0"/>
              <a:t> Long đi đá bóng; ngược lại Long ở nhà.</a:t>
            </a: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gray">
          <a:xfrm>
            <a:off x="0" y="0"/>
            <a:ext cx="8763000" cy="923925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 algn="ctr">
            <a:solidFill>
              <a:srgbClr val="FF66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000" b="1" dirty="0">
                <a:solidFill>
                  <a:srgbClr val="009900"/>
                </a:solidFill>
                <a:cs typeface="Times New Roman" panose="02020603050405020304" pitchFamily="18" charset="0"/>
              </a:rPr>
              <a:t>1.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phụ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kiện</a:t>
            </a:r>
            <a:endParaRPr lang="en-US" sz="40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AutoShape 23"/>
          <p:cNvSpPr/>
          <p:nvPr/>
        </p:nvSpPr>
        <p:spPr bwMode="auto">
          <a:xfrm rot="16200000">
            <a:off x="1473488" y="1092487"/>
            <a:ext cx="482025" cy="1600200"/>
          </a:xfrm>
          <a:prstGeom prst="leftBrace">
            <a:avLst>
              <a:gd name="adj1" fmla="val 3888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>
              <a:effectLst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914400" y="2158425"/>
            <a:ext cx="205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điều kiện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3581400" y="2158425"/>
            <a:ext cx="541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hoạt động phụ thuộc điều kiện</a:t>
            </a:r>
          </a:p>
        </p:txBody>
      </p:sp>
      <p:sp>
        <p:nvSpPr>
          <p:cNvPr id="10" name="AutoShape 23"/>
          <p:cNvSpPr/>
          <p:nvPr/>
        </p:nvSpPr>
        <p:spPr bwMode="auto">
          <a:xfrm rot="16200000">
            <a:off x="5854988" y="-368586"/>
            <a:ext cx="482025" cy="4571998"/>
          </a:xfrm>
          <a:prstGeom prst="leftBrace">
            <a:avLst>
              <a:gd name="adj1" fmla="val 38880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endParaRPr lang="vi-VN">
              <a:effectLst/>
            </a:endParaRPr>
          </a:p>
        </p:txBody>
      </p:sp>
      <p:pic>
        <p:nvPicPr>
          <p:cNvPr id="12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r="27722"/>
          <a:stretch>
            <a:fillRect/>
          </a:stretch>
        </p:blipFill>
        <p:spPr bwMode="auto">
          <a:xfrm>
            <a:off x="3886200" y="3981450"/>
            <a:ext cx="1295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481311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600" b="0"/>
              <a:t>“Nếu” gặp đèn đỏ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81600" y="481311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/>
              <a:t>Thì phải dừng lại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304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200" b="0">
                <a:solidFill>
                  <a:srgbClr val="FF0000"/>
                </a:solidFill>
              </a:rPr>
              <a:t>trời không mưa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086600" y="2971800"/>
            <a:ext cx="312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200" b="0">
                <a:solidFill>
                  <a:srgbClr val="FF0000"/>
                </a:solidFill>
              </a:rPr>
              <a:t>Long đi đá 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3429000"/>
            <a:ext cx="129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200" b="0">
                <a:solidFill>
                  <a:srgbClr val="FF0000"/>
                </a:solidFill>
              </a:rPr>
              <a:t>bóng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67000" y="3429000"/>
            <a:ext cx="281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200" b="0">
                <a:solidFill>
                  <a:srgbClr val="FF0000"/>
                </a:solidFill>
              </a:rPr>
              <a:t>Long ở nhà.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371600" y="4800600"/>
            <a:ext cx="3810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600" b="0">
                <a:solidFill>
                  <a:srgbClr val="FF0000"/>
                </a:solidFill>
              </a:rPr>
              <a:t>gặp đèn đỏ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819900" y="4800600"/>
            <a:ext cx="1790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0">
                <a:solidFill>
                  <a:srgbClr val="FF0000"/>
                </a:solidFill>
              </a:rPr>
              <a:t>dừng lại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 build="allAtOnce"/>
      <p:bldP spid="112650" grpId="0"/>
      <p:bldP spid="5" grpId="0" animBg="1"/>
      <p:bldP spid="7" grpId="0" animBg="1"/>
      <p:bldP spid="8" grpId="0"/>
      <p:bldP spid="9" grpId="0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52400" y="21879"/>
            <a:ext cx="6645275" cy="178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latin typeface="Palatino Linotype" panose="02040502050505030304"/>
              </a:rPr>
              <a:t>THẢO LUẬN NHÓM (5’)</a:t>
            </a:r>
            <a:endParaRPr lang="en-US" sz="3600" b="1" kern="10" dirty="0">
              <a:ln w="12700">
                <a:solidFill>
                  <a:schemeClr val="tx1"/>
                </a:solidFill>
                <a:round/>
              </a:ln>
              <a:solidFill>
                <a:srgbClr val="FF0000"/>
              </a:solidFill>
              <a:latin typeface="Palatino Linotype" panose="02040502050505030304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4800" y="2133600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0" dirty="0" err="1"/>
              <a:t>Hãy</a:t>
            </a:r>
            <a:r>
              <a:rPr lang="en-US" sz="4000" b="0" dirty="0"/>
              <a:t> </a:t>
            </a:r>
            <a:r>
              <a:rPr lang="en-US" sz="4000" b="0" dirty="0" err="1"/>
              <a:t>quan</a:t>
            </a:r>
            <a:r>
              <a:rPr lang="en-US" sz="4000" b="0" dirty="0"/>
              <a:t> </a:t>
            </a:r>
            <a:r>
              <a:rPr lang="en-US" sz="4000" b="0" dirty="0" err="1"/>
              <a:t>sát</a:t>
            </a:r>
            <a:r>
              <a:rPr lang="en-US" sz="4000" b="0" dirty="0"/>
              <a:t> </a:t>
            </a:r>
            <a:r>
              <a:rPr lang="en-US" sz="4000" b="0" dirty="0" err="1"/>
              <a:t>ví</a:t>
            </a:r>
            <a:r>
              <a:rPr lang="en-US" sz="4000" b="0" dirty="0"/>
              <a:t> </a:t>
            </a:r>
            <a:r>
              <a:rPr lang="en-US" sz="4000" b="0" dirty="0" err="1"/>
              <a:t>dụ</a:t>
            </a:r>
            <a:r>
              <a:rPr lang="en-US" sz="4000" b="0" dirty="0"/>
              <a:t> </a:t>
            </a:r>
            <a:r>
              <a:rPr lang="en-US" sz="4000" b="0" dirty="0" err="1"/>
              <a:t>sau</a:t>
            </a:r>
            <a:r>
              <a:rPr lang="en-US" sz="4000" b="0" dirty="0"/>
              <a:t> </a:t>
            </a:r>
            <a:r>
              <a:rPr lang="en-US" sz="4000" b="0" dirty="0" err="1"/>
              <a:t>đây</a:t>
            </a:r>
            <a:r>
              <a:rPr lang="en-US" sz="4000" b="0" dirty="0"/>
              <a:t>:</a:t>
            </a:r>
          </a:p>
          <a:p>
            <a:pPr eaLnBrk="1" hangingPunct="1"/>
            <a:r>
              <a:rPr lang="en-US" sz="4000" b="0" dirty="0"/>
              <a:t>+ </a:t>
            </a:r>
            <a:r>
              <a:rPr lang="en-US" sz="4000" b="0" dirty="0" err="1"/>
              <a:t>Xác</a:t>
            </a:r>
            <a:r>
              <a:rPr lang="en-US" sz="4000" b="0" dirty="0"/>
              <a:t> </a:t>
            </a:r>
            <a:r>
              <a:rPr lang="en-US" sz="4000" b="0" dirty="0" err="1"/>
              <a:t>định</a:t>
            </a:r>
            <a:r>
              <a:rPr lang="en-US" sz="4000" b="0" dirty="0"/>
              <a:t> </a:t>
            </a:r>
            <a:r>
              <a:rPr lang="en-US" sz="4000" b="0" dirty="0" err="1"/>
              <a:t>điều</a:t>
            </a:r>
            <a:r>
              <a:rPr lang="en-US" sz="4000" b="0" dirty="0"/>
              <a:t> </a:t>
            </a:r>
            <a:r>
              <a:rPr lang="en-US" sz="4000" b="0" dirty="0" err="1"/>
              <a:t>kiện</a:t>
            </a:r>
            <a:r>
              <a:rPr lang="en-US" sz="4000" b="0" dirty="0"/>
              <a:t>, </a:t>
            </a:r>
            <a:r>
              <a:rPr lang="en-US" sz="4000" b="0" dirty="0" err="1"/>
              <a:t>kết</a:t>
            </a:r>
            <a:r>
              <a:rPr lang="en-US" sz="4000" b="0" dirty="0"/>
              <a:t> </a:t>
            </a:r>
            <a:r>
              <a:rPr lang="en-US" sz="4000" b="0" dirty="0" err="1"/>
              <a:t>quả</a:t>
            </a:r>
            <a:r>
              <a:rPr lang="en-US" sz="4000" b="0" dirty="0"/>
              <a:t> </a:t>
            </a:r>
            <a:r>
              <a:rPr lang="en-US" sz="4000" b="0" dirty="0" err="1"/>
              <a:t>và</a:t>
            </a:r>
            <a:r>
              <a:rPr lang="en-US" sz="4000" b="0" dirty="0"/>
              <a:t> </a:t>
            </a:r>
            <a:r>
              <a:rPr lang="en-US" sz="4000" b="0" dirty="0" err="1"/>
              <a:t>hoạt</a:t>
            </a:r>
            <a:r>
              <a:rPr lang="en-US" sz="4000" b="0" dirty="0"/>
              <a:t> </a:t>
            </a:r>
            <a:r>
              <a:rPr lang="en-US" sz="4000" b="0" dirty="0" err="1"/>
              <a:t>động</a:t>
            </a:r>
            <a:r>
              <a:rPr lang="en-US" sz="4000" b="0" dirty="0"/>
              <a:t> </a:t>
            </a:r>
            <a:r>
              <a:rPr lang="en-US" sz="4000" b="0" dirty="0" err="1"/>
              <a:t>tiếp</a:t>
            </a:r>
            <a:r>
              <a:rPr lang="en-US" sz="4000" b="0" dirty="0"/>
              <a:t> </a:t>
            </a:r>
            <a:r>
              <a:rPr lang="en-US" sz="4000" b="0" dirty="0" err="1"/>
              <a:t>theo</a:t>
            </a:r>
            <a:r>
              <a:rPr lang="en-US" sz="4000" b="0" dirty="0"/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1785"/>
            <a:ext cx="8991600" cy="2133600"/>
          </a:xfrm>
        </p:spPr>
        <p:txBody>
          <a:bodyPr>
            <a:no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vi-VN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Vd2: 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 em bị bệnh thì em sẽ không đi học </a:t>
            </a:r>
            <a:b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Vd3: </a:t>
            </a:r>
            <a:r>
              <a:rPr lang="vi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 tổng tiền mua sách lớn hơn 100.000đ thì được giảm giá 30%.</a:t>
            </a:r>
            <a:b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114"/>
          <p:cNvGraphicFramePr>
            <a:graphicFrameLocks noGrp="1"/>
          </p:cNvGraphicFramePr>
          <p:nvPr/>
        </p:nvGraphicFramePr>
        <p:xfrm>
          <a:off x="3175" y="2362200"/>
          <a:ext cx="9140825" cy="4536672"/>
        </p:xfrm>
        <a:graphic>
          <a:graphicData uri="http://schemas.openxmlformats.org/drawingml/2006/table">
            <a:tbl>
              <a:tblPr/>
              <a:tblGrid>
                <a:gridCol w="2743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kumimoji="0" lang="en-US" sz="4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tiếp theo</a:t>
                      </a: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4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6" marR="11430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6" marR="114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432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3200" baseline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 đèn đỏ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114306" marR="114306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 thấy biển báo màu xanh</a:t>
                      </a: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Sai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05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6" marR="1143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39" descr="Cloud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3311525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Trời mưa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262438"/>
            <a:ext cx="266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Em bị bệnh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97205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b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 tiền lớn hơn hoặc bằng 100000đ.</a:t>
            </a:r>
            <a:endParaRPr lang="en-US" sz="2400" b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2400" b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4306888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3503613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4953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86600" y="33655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Không tập thể dục buổi sáng</a:t>
            </a:r>
            <a:endParaRPr lang="en-US" sz="24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70738" y="4338638"/>
            <a:ext cx="220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Em đi học.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19950" y="5464175"/>
            <a:ext cx="1771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sz="2000" b="0">
                <a:latin typeface="Calibri" panose="020F0502020204030204" pitchFamily="34" charset="0"/>
                <a:cs typeface="Calibri" panose="020F0502020204030204" pitchFamily="34" charset="0"/>
              </a:rPr>
              <a:t>Không giảm giá</a:t>
            </a:r>
          </a:p>
        </p:txBody>
      </p:sp>
      <p:pic>
        <p:nvPicPr>
          <p:cNvPr id="15" name="Picture 14" descr="stro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481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2"/>
          <p:cNvCxnSpPr>
            <a:cxnSpLocks noChangeShapeType="1"/>
          </p:cNvCxnSpPr>
          <p:nvPr/>
        </p:nvCxnSpPr>
        <p:spPr bwMode="auto">
          <a:xfrm flipV="1">
            <a:off x="2743200" y="5414963"/>
            <a:ext cx="6400800" cy="285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2800" y="4973638"/>
            <a:ext cx="1865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120.0000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89338" y="5478463"/>
            <a:ext cx="143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80.000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0" y="5475288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67575" y="5000625"/>
            <a:ext cx="17716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vi-VN" sz="2000" b="0">
                <a:latin typeface="Times New Roman" panose="02020603050405020304" pitchFamily="18" charset="0"/>
                <a:cs typeface="Calibri" panose="020F0502020204030204" pitchFamily="34" charset="0"/>
              </a:rPr>
              <a:t>Giảm giá 30%.</a:t>
            </a: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47"/>
          <p:cNvSpPr>
            <a:spLocks noChangeArrowheads="1"/>
          </p:cNvSpPr>
          <p:nvPr/>
        </p:nvSpPr>
        <p:spPr bwMode="auto">
          <a:xfrm>
            <a:off x="6019800" y="3330575"/>
            <a:ext cx="990600" cy="78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2" name="Rectangle 350"/>
          <p:cNvSpPr>
            <a:spLocks noChangeArrowheads="1"/>
          </p:cNvSpPr>
          <p:nvPr/>
        </p:nvSpPr>
        <p:spPr bwMode="auto">
          <a:xfrm>
            <a:off x="7239000" y="3330575"/>
            <a:ext cx="1800225" cy="78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3" name="Rectangle 347"/>
          <p:cNvSpPr>
            <a:spLocks noChangeArrowheads="1"/>
          </p:cNvSpPr>
          <p:nvPr/>
        </p:nvSpPr>
        <p:spPr bwMode="auto">
          <a:xfrm>
            <a:off x="685800" y="3330575"/>
            <a:ext cx="1447800" cy="784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i="1">
                <a:effectLst/>
              </a:rPr>
              <a:t>vd1</a:t>
            </a:r>
          </a:p>
        </p:txBody>
      </p:sp>
      <p:sp>
        <p:nvSpPr>
          <p:cNvPr id="24" name="Rectangle 347"/>
          <p:cNvSpPr>
            <a:spLocks noChangeArrowheads="1"/>
          </p:cNvSpPr>
          <p:nvPr/>
        </p:nvSpPr>
        <p:spPr bwMode="auto">
          <a:xfrm>
            <a:off x="6048375" y="4244975"/>
            <a:ext cx="990600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5" name="Rectangle 350"/>
          <p:cNvSpPr>
            <a:spLocks noChangeArrowheads="1"/>
          </p:cNvSpPr>
          <p:nvPr/>
        </p:nvSpPr>
        <p:spPr bwMode="auto">
          <a:xfrm>
            <a:off x="7267575" y="4244975"/>
            <a:ext cx="180022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6" name="Rectangle 347"/>
          <p:cNvSpPr>
            <a:spLocks noChangeArrowheads="1"/>
          </p:cNvSpPr>
          <p:nvPr/>
        </p:nvSpPr>
        <p:spPr bwMode="auto">
          <a:xfrm>
            <a:off x="533400" y="4244975"/>
            <a:ext cx="162877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i="1">
                <a:effectLst/>
              </a:rPr>
              <a:t>vd2</a:t>
            </a:r>
          </a:p>
        </p:txBody>
      </p:sp>
      <p:sp>
        <p:nvSpPr>
          <p:cNvPr id="27" name="Rectangle 347"/>
          <p:cNvSpPr>
            <a:spLocks noChangeArrowheads="1"/>
          </p:cNvSpPr>
          <p:nvPr/>
        </p:nvSpPr>
        <p:spPr bwMode="auto">
          <a:xfrm>
            <a:off x="6019800" y="4953000"/>
            <a:ext cx="990600" cy="38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8" name="Rectangle 350"/>
          <p:cNvSpPr>
            <a:spLocks noChangeArrowheads="1"/>
          </p:cNvSpPr>
          <p:nvPr/>
        </p:nvSpPr>
        <p:spPr bwMode="auto">
          <a:xfrm>
            <a:off x="7239000" y="5029200"/>
            <a:ext cx="1800225" cy="309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29" name="Rectangle 347"/>
          <p:cNvSpPr>
            <a:spLocks noChangeArrowheads="1"/>
          </p:cNvSpPr>
          <p:nvPr/>
        </p:nvSpPr>
        <p:spPr bwMode="auto">
          <a:xfrm>
            <a:off x="152400" y="5029201"/>
            <a:ext cx="2362200" cy="6802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i="1"/>
              <a:t>vd3</a:t>
            </a:r>
            <a:endParaRPr lang="en-US" sz="3600" i="1">
              <a:effectLst/>
            </a:endParaRPr>
          </a:p>
        </p:txBody>
      </p:sp>
      <p:sp>
        <p:nvSpPr>
          <p:cNvPr id="30" name="Rectangle 347"/>
          <p:cNvSpPr>
            <a:spLocks noChangeArrowheads="1"/>
          </p:cNvSpPr>
          <p:nvPr/>
        </p:nvSpPr>
        <p:spPr bwMode="auto">
          <a:xfrm>
            <a:off x="6096000" y="5481638"/>
            <a:ext cx="990600" cy="38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1" name="Rectangle 350"/>
          <p:cNvSpPr>
            <a:spLocks noChangeArrowheads="1"/>
          </p:cNvSpPr>
          <p:nvPr/>
        </p:nvSpPr>
        <p:spPr bwMode="auto">
          <a:xfrm>
            <a:off x="7315200" y="5557838"/>
            <a:ext cx="1800225" cy="309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2" name="Rectangle 347"/>
          <p:cNvSpPr>
            <a:spLocks noChangeArrowheads="1"/>
          </p:cNvSpPr>
          <p:nvPr/>
        </p:nvSpPr>
        <p:spPr bwMode="auto">
          <a:xfrm>
            <a:off x="6048375" y="5997575"/>
            <a:ext cx="990600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3" name="Rectangle 350"/>
          <p:cNvSpPr>
            <a:spLocks noChangeArrowheads="1"/>
          </p:cNvSpPr>
          <p:nvPr/>
        </p:nvSpPr>
        <p:spPr bwMode="auto">
          <a:xfrm>
            <a:off x="7267575" y="5997575"/>
            <a:ext cx="180022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34" name="Rectangle 347"/>
          <p:cNvSpPr>
            <a:spLocks noChangeArrowheads="1"/>
          </p:cNvSpPr>
          <p:nvPr/>
        </p:nvSpPr>
        <p:spPr bwMode="auto">
          <a:xfrm>
            <a:off x="152400" y="5997575"/>
            <a:ext cx="2009775" cy="55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i="1"/>
              <a:t>vd4</a:t>
            </a:r>
            <a:endParaRPr lang="en-US" sz="4400" i="1"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857250" y="3595735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+mj-lt"/>
              </a:rPr>
              <a:t>Nếu</a:t>
            </a:r>
            <a:r>
              <a:rPr lang="vi-VN" sz="2800" b="1" dirty="0">
                <a:effectLst/>
                <a:latin typeface="+mj-lt"/>
              </a:rPr>
              <a:t> chọn </a:t>
            </a:r>
            <a:r>
              <a:rPr lang="vi-VN" sz="2800" b="1" u="sng" dirty="0">
                <a:solidFill>
                  <a:srgbClr val="0000FF"/>
                </a:solidFill>
                <a:effectLst/>
                <a:latin typeface="+mj-lt"/>
              </a:rPr>
              <a:t>đúng</a:t>
            </a:r>
            <a:r>
              <a:rPr lang="vi-VN" sz="2800" b="1" dirty="0">
                <a:effectLst/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thì</a:t>
            </a:r>
            <a:r>
              <a:rPr lang="vi-VN" sz="2800" b="1" dirty="0">
                <a:effectLst/>
                <a:latin typeface="+mj-lt"/>
              </a:rPr>
              <a:t> chương trình dừng lại, chọn </a:t>
            </a:r>
            <a:r>
              <a:rPr lang="vi-VN" sz="2800" b="1" u="sng" dirty="0">
                <a:solidFill>
                  <a:srgbClr val="0000FF"/>
                </a:solidFill>
                <a:effectLst/>
                <a:latin typeface="+mj-lt"/>
              </a:rPr>
              <a:t>sai</a:t>
            </a:r>
            <a:r>
              <a:rPr lang="vi-VN" sz="2800" b="1" dirty="0">
                <a:effectLst/>
                <a:latin typeface="+mj-lt"/>
              </a:rPr>
              <a:t> chương trình chạy tiếp</a:t>
            </a:r>
          </a:p>
        </p:txBody>
      </p:sp>
      <p:pic>
        <p:nvPicPr>
          <p:cNvPr id="614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" y="609600"/>
            <a:ext cx="632079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61" name="Text Box 21"/>
          <p:cNvSpPr txBox="1">
            <a:spLocks noChangeArrowheads="1"/>
          </p:cNvSpPr>
          <p:nvPr/>
        </p:nvSpPr>
        <p:spPr bwMode="auto">
          <a:xfrm>
            <a:off x="991645" y="4819088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sz="2800" dirty="0">
                <a:latin typeface="+mj-lt"/>
              </a:rPr>
              <a:t>“Nếu” nhấn Alt + F4, sẽ thoát khỏi chương trình.</a:t>
            </a:r>
          </a:p>
        </p:txBody>
      </p:sp>
      <p:pic>
        <p:nvPicPr>
          <p:cNvPr id="240662" name="Picture 22" descr="Floppy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2" y="3759247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63" name="Picture 23" descr="Floppy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5" y="4819088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27"/>
          <p:cNvSpPr>
            <a:spLocks noChangeArrowheads="1"/>
          </p:cNvSpPr>
          <p:nvPr/>
        </p:nvSpPr>
        <p:spPr bwMode="auto">
          <a:xfrm>
            <a:off x="228600" y="76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FF3300"/>
                </a:solidFill>
                <a:effectLst/>
              </a:rPr>
              <a:t>MỘT SỐ VÍ DỤ TRONG TIN HỌC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143000" y="5791573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X&gt;5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3" descr="Floppy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773"/>
            <a:ext cx="476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6" grpId="0"/>
      <p:bldP spid="240661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83&quot;/&gt;&lt;/object&gt;&lt;object type=&quot;3&quot; unique_id=&quot;10008&quot;&gt;&lt;property id=&quot;20148&quot; value=&quot;5&quot;/&gt;&lt;property id=&quot;20300&quot; value=&quot;Slide 5&quot;/&gt;&lt;property id=&quot;20307&quot; value=&quot;284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86&quot;/&gt;&lt;/object&gt;&lt;object type=&quot;3&quot; unique_id=&quot;10011&quot;&gt;&lt;property id=&quot;20148&quot; value=&quot;5&quot;/&gt;&lt;property id=&quot;20300&quot; value=&quot;Slide 8&quot;/&gt;&lt;property id=&quot;20307&quot; value=&quot;287&quot;/&gt;&lt;/object&gt;&lt;object type=&quot;3&quot; unique_id=&quot;10012&quot;&gt;&lt;property id=&quot;20148&quot; value=&quot;5&quot;/&gt;&lt;property id=&quot;20300&quot; value=&quot;Slide 9&quot;/&gt;&lt;property id=&quot;20307&quot; value=&quot;288&quot;/&gt;&lt;/object&gt;&lt;object type=&quot;3&quot; unique_id=&quot;10013&quot;&gt;&lt;property id=&quot;20148&quot; value=&quot;5&quot;/&gt;&lt;property id=&quot;20300&quot; value=&quot;Slide 10 - &amp;quot;Bài tập củng cố&amp;quot;&quot;/&gt;&lt;property id=&quot;20307&quot; value=&quot;290&quot;/&gt;&lt;/object&gt;&lt;object type=&quot;3&quot; unique_id=&quot;10014&quot;&gt;&lt;property id=&quot;20148&quot; value=&quot;5&quot;/&gt;&lt;property id=&quot;20300&quot; value=&quot;Slide 11&quot;/&gt;&lt;property id=&quot;20307&quot; value=&quot;291&quot;/&gt;&lt;/object&gt;&lt;object type=&quot;3&quot; unique_id=&quot;10015&quot;&gt;&lt;property id=&quot;20148&quot; value=&quot;5&quot;/&gt;&lt;property id=&quot;20300&quot; value=&quot;Slide 12&quot;/&gt;&lt;property id=&quot;20307&quot; value=&quot;293&quot;/&gt;&lt;/object&gt;&lt;object type=&quot;3&quot; unique_id=&quot;10016&quot;&gt;&lt;property id=&quot;20148&quot; value=&quot;5&quot;/&gt;&lt;property id=&quot;20300&quot; value=&quot;Slide 13&quot;/&gt;&lt;property id=&quot;20307&quot; value=&quot;292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95&quot;/&gt;&lt;/object&gt;&lt;object type=&quot;3&quot; unique_id=&quot;10019&quot;&gt;&lt;property id=&quot;20148&quot; value=&quot;5&quot;/&gt;&lt;property id=&quot;20300&quot; value=&quot;Slide 16&quot;/&gt;&lt;property id=&quot;20307&quot; value=&quot;296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99&quot;/&gt;&lt;/object&gt;&lt;object type=&quot;3&quot; unique_id=&quot;10022&quot;&gt;&lt;property id=&quot;20148&quot; value=&quot;5&quot;/&gt;&lt;property id=&quot;20300&quot; value=&quot;Slide 19 - &amp;quot;Bài tập củng cố&amp;quot;&quot;/&gt;&lt;property id=&quot;20307&quot; value=&quot;297&quot;/&gt;&lt;/object&gt;&lt;object type=&quot;3&quot; unique_id=&quot;10023&quot;&gt;&lt;property id=&quot;20148&quot; value=&quot;5&quot;/&gt;&lt;property id=&quot;20300&quot; value=&quot;Slide 20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1920</Words>
  <Application>Microsoft Office PowerPoint</Application>
  <PresentationFormat>On-screen Show (4:3)</PresentationFormat>
  <Paragraphs>224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.VnSouthern</vt:lpstr>
      <vt:lpstr>Arial</vt:lpstr>
      <vt:lpstr>Calibri</vt:lpstr>
      <vt:lpstr>Palatino Linotype</vt:lpstr>
      <vt:lpstr>Times New Roman</vt:lpstr>
      <vt:lpstr>Verdana</vt:lpstr>
      <vt:lpstr>VNI-Ariston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Vd1: Nếu trời mưa thì em sẽ không tập thể dục buổi sáng.  Vd2: Nếu em bị bệnh thì em sẽ không đi học  Vd3: Nếu tổng tiền mua sách lớn hơn 100.000đ thì được giảm giá 30%. Vd4: Nếu gặp đèn đỏ thì phải dừng lại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Vung Liem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Hieu</dc:creator>
  <cp:lastModifiedBy>hp</cp:lastModifiedBy>
  <cp:revision>209</cp:revision>
  <dcterms:created xsi:type="dcterms:W3CDTF">2010-10-09T13:04:00Z</dcterms:created>
  <dcterms:modified xsi:type="dcterms:W3CDTF">2025-07-04T01:43:53Z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F428CB2644264CA99B88E7ACA50B191F</vt:lpwstr>
  </property>
  <property fmtid="{D5CDD505-2E9C-101B-9397-08002B2CF9AE}" pid="3" name="KSOProductBuildVer">
    <vt:lpwstr>1033-11.2.0.11486</vt:lpwstr>
  </property>
</Properties>
</file>